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0" r:id="rId8"/>
    <p:sldId id="279" r:id="rId9"/>
    <p:sldId id="266" r:id="rId10"/>
    <p:sldId id="277" r:id="rId11"/>
    <p:sldId id="263" r:id="rId12"/>
    <p:sldId id="278" r:id="rId13"/>
    <p:sldId id="265" r:id="rId14"/>
    <p:sldId id="257" r:id="rId15"/>
    <p:sldId id="259" r:id="rId16"/>
    <p:sldId id="262" r:id="rId17"/>
    <p:sldId id="261" r:id="rId18"/>
    <p:sldId id="258" r:id="rId19"/>
    <p:sldId id="274" r:id="rId20"/>
    <p:sldId id="271" r:id="rId21"/>
    <p:sldId id="273" r:id="rId22"/>
    <p:sldId id="267" r:id="rId23"/>
    <p:sldId id="268" r:id="rId24"/>
    <p:sldId id="269" r:id="rId25"/>
    <p:sldId id="276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0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2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62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8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6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5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36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2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0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5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42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5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07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1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1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76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9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88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45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7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60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2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87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93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00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7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4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09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5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7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07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78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45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7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8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59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97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30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3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04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45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83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29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83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70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19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19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86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79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5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88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1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11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568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28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7462-CC36-42E6-8F4E-A548F06B72A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9B95-8426-4F3E-A8B2-69687FDB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1AC3-426B-479F-847E-D21D3C8D2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5DA1-E742-411B-8445-29B77F81CD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0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F970-2CCD-4A7E-84C1-E6FE62DB8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CF67-74F0-4E32-9332-EAD19B0A24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3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7/Punnett_square_mendel_flowers.sv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253" y="368384"/>
            <a:ext cx="9144000" cy="1043321"/>
          </a:xfrm>
        </p:spPr>
        <p:txBody>
          <a:bodyPr/>
          <a:lstStyle/>
          <a:p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485" y="3804205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dirty="0"/>
              <a:t>A scientific law is a statement based on repeated experimental observations that describes some aspects of the universe.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3" y="224589"/>
            <a:ext cx="3966104" cy="26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4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ltiempo.com/Multimedia/galeria_fotos/curiosidades2/IMAGEN/IMAGEN-1081610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248401" y="1066800"/>
            <a:ext cx="40035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Adaptation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7400" y="2362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An inherited behavior or physical characteristic that helps an organism survive and reproduce in its environment.</a:t>
            </a:r>
          </a:p>
        </p:txBody>
      </p:sp>
    </p:spTree>
    <p:extLst>
      <p:ext uri="{BB962C8B-B14F-4D97-AF65-F5344CB8AC3E}">
        <p14:creationId xmlns:p14="http://schemas.microsoft.com/office/powerpoint/2010/main" val="40257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zodiakrights.com/Content/Images/Brand/alert-threatened-species-5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98600" y="304801"/>
            <a:ext cx="5069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dirty="0"/>
              <a:t>Threatened Species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38110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/>
              <a:t>A species that could become endangered in the near future.</a:t>
            </a:r>
          </a:p>
        </p:txBody>
      </p:sp>
    </p:spTree>
    <p:extLst>
      <p:ext uri="{BB962C8B-B14F-4D97-AF65-F5344CB8AC3E}">
        <p14:creationId xmlns:p14="http://schemas.microsoft.com/office/powerpoint/2010/main" val="21361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tarlightowl.com/images/endangered%20Species%20Floor%20Puz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9436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467600" y="8382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Endangered Species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667001"/>
            <a:ext cx="320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species in danger of becoming extinct in the near future.</a:t>
            </a:r>
          </a:p>
        </p:txBody>
      </p:sp>
    </p:spTree>
    <p:extLst>
      <p:ext uri="{BB962C8B-B14F-4D97-AF65-F5344CB8AC3E}">
        <p14:creationId xmlns:p14="http://schemas.microsoft.com/office/powerpoint/2010/main" val="27863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lasszone.com/books/earth_science/terc/content/investigations/esu801/images/esu801_p1_dino_extinct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72201" y="914401"/>
            <a:ext cx="3028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Extinct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22098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Refers to a group of related organisms that has died out and has no living members.</a:t>
            </a:r>
          </a:p>
        </p:txBody>
      </p:sp>
    </p:spTree>
    <p:extLst>
      <p:ext uri="{BB962C8B-B14F-4D97-AF65-F5344CB8AC3E}">
        <p14:creationId xmlns:p14="http://schemas.microsoft.com/office/powerpoint/2010/main" val="18908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andumbuzz.com/wp-content/uploads/2013/03/Cool-Animal-Pics-Favorite-watering-hole-of-the-local-bird-union.-Cool-Bird-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1" y="304800"/>
            <a:ext cx="41841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Community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4478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All the different populations that live together in a particular area.</a:t>
            </a:r>
          </a:p>
        </p:txBody>
      </p:sp>
    </p:spTree>
    <p:extLst>
      <p:ext uri="{BB962C8B-B14F-4D97-AF65-F5344CB8AC3E}">
        <p14:creationId xmlns:p14="http://schemas.microsoft.com/office/powerpoint/2010/main" val="42946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2.bp.blogspot.com/-EejuELBCMtI/TiHYUqV2B9I/AAAAAAAACws/CPG9f7kDN20/s1600/clown_fish_clown_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1"/>
            <a:ext cx="2329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Niche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48768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How an organism makes its living and interacts with the biotic and </a:t>
            </a:r>
            <a:r>
              <a:rPr lang="en-US" sz="3200" dirty="0" err="1">
                <a:solidFill>
                  <a:schemeClr val="bg1"/>
                </a:solidFill>
              </a:rPr>
              <a:t>abiotic</a:t>
            </a:r>
            <a:r>
              <a:rPr lang="en-US" sz="3200" dirty="0">
                <a:solidFill>
                  <a:schemeClr val="bg1"/>
                </a:solidFill>
              </a:rPr>
              <a:t> factors in its habitat. </a:t>
            </a:r>
          </a:p>
        </p:txBody>
      </p:sp>
    </p:spTree>
    <p:extLst>
      <p:ext uri="{BB962C8B-B14F-4D97-AF65-F5344CB8AC3E}">
        <p14:creationId xmlns:p14="http://schemas.microsoft.com/office/powerpoint/2010/main" val="13632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bb.org/bkuhn/talks/OpenFOAM-2011/michael-rossiter-fish-eat-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48549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553200" y="1143000"/>
            <a:ext cx="411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Food Chain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200" y="2667001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A series of events in an ecosystem in which organisms transfer energy by eating and by being eaten.</a:t>
            </a:r>
          </a:p>
        </p:txBody>
      </p:sp>
    </p:spTree>
    <p:extLst>
      <p:ext uri="{BB962C8B-B14F-4D97-AF65-F5344CB8AC3E}">
        <p14:creationId xmlns:p14="http://schemas.microsoft.com/office/powerpoint/2010/main" val="26799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uangwariver.com/data/3485/cache/403056j800d452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381001"/>
            <a:ext cx="3905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Herbivore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524000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consumer that obtains energy by eating only plants. </a:t>
            </a:r>
          </a:p>
        </p:txBody>
      </p:sp>
    </p:spTree>
    <p:extLst>
      <p:ext uri="{BB962C8B-B14F-4D97-AF65-F5344CB8AC3E}">
        <p14:creationId xmlns:p14="http://schemas.microsoft.com/office/powerpoint/2010/main" val="7933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pintopony1.webs.com/photos/Wolf%20Appearances/grey%20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152401"/>
            <a:ext cx="4012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Carnivore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2192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consumer that obtains energy by eating only animals.</a:t>
            </a:r>
          </a:p>
        </p:txBody>
      </p:sp>
    </p:spTree>
    <p:extLst>
      <p:ext uri="{BB962C8B-B14F-4D97-AF65-F5344CB8AC3E}">
        <p14:creationId xmlns:p14="http://schemas.microsoft.com/office/powerpoint/2010/main" val="35281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grizzlycanada.com/wp-content/uploads/2012/09/MG_6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399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1752601"/>
            <a:ext cx="38956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Omnivore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81940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A consumer that obtains energy by eating both plants and animals. </a:t>
            </a:r>
          </a:p>
        </p:txBody>
      </p:sp>
    </p:spTree>
    <p:extLst>
      <p:ext uri="{BB962C8B-B14F-4D97-AF65-F5344CB8AC3E}">
        <p14:creationId xmlns:p14="http://schemas.microsoft.com/office/powerpoint/2010/main" val="35829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livescience.com/images/i/000/029/390/i02/shutterstock_105432542.jpg?1343404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1" y="5486400"/>
            <a:ext cx="58667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Scientific Theory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2192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 well tested explanation for a wide range of observations or experimental results.</a:t>
            </a:r>
          </a:p>
        </p:txBody>
      </p:sp>
    </p:spTree>
    <p:extLst>
      <p:ext uri="{BB962C8B-B14F-4D97-AF65-F5344CB8AC3E}">
        <p14:creationId xmlns:p14="http://schemas.microsoft.com/office/powerpoint/2010/main" val="16156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farm7.staticflickr.com/6022/5993415022_5b87b31f87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67003" y="-1143002"/>
            <a:ext cx="6857998" cy="914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1" y="381001"/>
            <a:ext cx="3461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Predator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5103674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The organism that does the killing in a predation interaction. </a:t>
            </a:r>
          </a:p>
        </p:txBody>
      </p:sp>
    </p:spTree>
    <p:extLst>
      <p:ext uri="{BB962C8B-B14F-4D97-AF65-F5344CB8AC3E}">
        <p14:creationId xmlns:p14="http://schemas.microsoft.com/office/powerpoint/2010/main" val="177798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quitor.com/wp-content/uploads/2010/02/bear-catching-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666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70271" y="3244335"/>
            <a:ext cx="20533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Prey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44196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An organism that is killed and eaten by another organism in a predation interaction. </a:t>
            </a:r>
          </a:p>
        </p:txBody>
      </p:sp>
    </p:spTree>
    <p:extLst>
      <p:ext uri="{BB962C8B-B14F-4D97-AF65-F5344CB8AC3E}">
        <p14:creationId xmlns:p14="http://schemas.microsoft.com/office/powerpoint/2010/main" val="26440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26" y="287991"/>
            <a:ext cx="7908758" cy="63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7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pi.ning.com/files/fdMHn05J6DD5wy*YApv*upkguyzCTlU4KeiidSv8rsVsBVa0TFyMcY05Y42VrezCLdOQxL*Kk8F5tPF7GIAcS*NatuA*uDyK/f5603f65fbea49b9a1c1fd6e714f5d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1" y="152401"/>
            <a:ext cx="33858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Meiosis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17526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process that occurs in the formation of sex cells by which the number of chromosomes is reduced. </a:t>
            </a:r>
          </a:p>
        </p:txBody>
      </p:sp>
    </p:spTree>
    <p:extLst>
      <p:ext uri="{BB962C8B-B14F-4D97-AF65-F5344CB8AC3E}">
        <p14:creationId xmlns:p14="http://schemas.microsoft.com/office/powerpoint/2010/main" val="32378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89" y="481263"/>
            <a:ext cx="372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Mitosis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786063"/>
            <a:ext cx="6381750" cy="479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979" y="1812758"/>
            <a:ext cx="4106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type of cell division that results in two daughter cells each having the same number and kind of chromosomes as the parent nucleus, typical of ordinary tissue </a:t>
            </a:r>
            <a:r>
              <a:rPr lang="en-US" sz="3200" dirty="0" smtClean="0"/>
              <a:t>growth.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502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studiofaca.com/uploads/ozadja/slike/znanstvena-fantastika/wallp_r3k9a9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1" y="533401"/>
            <a:ext cx="22733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Allele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1" y="90101"/>
            <a:ext cx="20388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The different forms of a gene.</a:t>
            </a:r>
            <a:endParaRPr lang="en-US">
              <a:latin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495801" y="3886201"/>
            <a:ext cx="5742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different forms of a gene.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nline-utility.org/image/ImageCache?file=d/d2/Coquina_variation3.jpg/800px-Coquina_varia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953001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553201" y="914400"/>
            <a:ext cx="39100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</a:rPr>
              <a:t>Phenotype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200" y="2286001"/>
            <a:ext cx="411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An organism’s physical appearance or visible traits. </a:t>
            </a:r>
          </a:p>
        </p:txBody>
      </p:sp>
    </p:spTree>
    <p:extLst>
      <p:ext uri="{BB962C8B-B14F-4D97-AF65-F5344CB8AC3E}">
        <p14:creationId xmlns:p14="http://schemas.microsoft.com/office/powerpoint/2010/main" val="2494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Punnett square mendel flower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5238750" cy="5238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0" y="1066800"/>
            <a:ext cx="35621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Genotype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590801"/>
            <a:ext cx="365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An organism’s genetic makeup or allele combinations.</a:t>
            </a:r>
          </a:p>
        </p:txBody>
      </p:sp>
    </p:spTree>
    <p:extLst>
      <p:ext uri="{BB962C8B-B14F-4D97-AF65-F5344CB8AC3E}">
        <p14:creationId xmlns:p14="http://schemas.microsoft.com/office/powerpoint/2010/main" val="33994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volution.berkeley.edu/evolibrary/images/evo/whaleancestors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1"/>
            <a:ext cx="9144000" cy="49661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1" y="914401"/>
            <a:ext cx="40913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Evolution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9148" y="5181601"/>
            <a:ext cx="5878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8052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305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Rosa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Cozart, Amy</dc:creator>
  <cp:lastModifiedBy>Microsoft account</cp:lastModifiedBy>
  <cp:revision>7</cp:revision>
  <dcterms:created xsi:type="dcterms:W3CDTF">2015-04-06T15:54:04Z</dcterms:created>
  <dcterms:modified xsi:type="dcterms:W3CDTF">2015-04-06T21:07:31Z</dcterms:modified>
</cp:coreProperties>
</file>