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handoutMasterIdLst>
    <p:handoutMasterId r:id="rId84"/>
  </p:handoutMasterIdLst>
  <p:sldIdLst>
    <p:sldId id="261" r:id="rId2"/>
    <p:sldId id="262" r:id="rId3"/>
    <p:sldId id="263" r:id="rId4"/>
    <p:sldId id="264" r:id="rId5"/>
    <p:sldId id="267" r:id="rId6"/>
    <p:sldId id="268" r:id="rId7"/>
    <p:sldId id="271" r:id="rId8"/>
    <p:sldId id="272" r:id="rId9"/>
    <p:sldId id="273" r:id="rId10"/>
    <p:sldId id="276" r:id="rId11"/>
    <p:sldId id="368" r:id="rId12"/>
    <p:sldId id="279" r:id="rId13"/>
    <p:sldId id="369" r:id="rId14"/>
    <p:sldId id="282" r:id="rId15"/>
    <p:sldId id="283" r:id="rId16"/>
    <p:sldId id="284" r:id="rId17"/>
    <p:sldId id="287" r:id="rId18"/>
    <p:sldId id="288" r:id="rId19"/>
    <p:sldId id="292" r:id="rId20"/>
    <p:sldId id="293" r:id="rId21"/>
    <p:sldId id="296" r:id="rId22"/>
    <p:sldId id="297" r:id="rId23"/>
    <p:sldId id="298" r:id="rId24"/>
    <p:sldId id="301" r:id="rId25"/>
    <p:sldId id="302" r:id="rId26"/>
    <p:sldId id="303" r:id="rId27"/>
    <p:sldId id="304" r:id="rId28"/>
    <p:sldId id="307" r:id="rId29"/>
    <p:sldId id="309" r:id="rId30"/>
    <p:sldId id="312" r:id="rId31"/>
    <p:sldId id="313" r:id="rId32"/>
    <p:sldId id="316" r:id="rId33"/>
    <p:sldId id="317" r:id="rId34"/>
    <p:sldId id="318" r:id="rId35"/>
    <p:sldId id="319" r:id="rId36"/>
    <p:sldId id="322" r:id="rId37"/>
    <p:sldId id="323" r:id="rId38"/>
    <p:sldId id="326" r:id="rId39"/>
    <p:sldId id="327" r:id="rId40"/>
    <p:sldId id="333" r:id="rId41"/>
    <p:sldId id="330" r:id="rId42"/>
    <p:sldId id="335" r:id="rId43"/>
    <p:sldId id="336" r:id="rId44"/>
    <p:sldId id="331" r:id="rId45"/>
    <p:sldId id="332" r:id="rId46"/>
    <p:sldId id="334" r:id="rId47"/>
    <p:sldId id="339" r:id="rId48"/>
    <p:sldId id="340" r:id="rId49"/>
    <p:sldId id="341" r:id="rId50"/>
    <p:sldId id="344" r:id="rId51"/>
    <p:sldId id="345" r:id="rId52"/>
    <p:sldId id="348" r:id="rId53"/>
    <p:sldId id="349" r:id="rId54"/>
    <p:sldId id="352" r:id="rId55"/>
    <p:sldId id="353" r:id="rId56"/>
    <p:sldId id="354" r:id="rId57"/>
    <p:sldId id="357" r:id="rId58"/>
    <p:sldId id="361" r:id="rId59"/>
    <p:sldId id="362" r:id="rId60"/>
    <p:sldId id="363" r:id="rId61"/>
    <p:sldId id="366" r:id="rId62"/>
    <p:sldId id="367" r:id="rId63"/>
    <p:sldId id="372" r:id="rId64"/>
    <p:sldId id="375" r:id="rId65"/>
    <p:sldId id="376" r:id="rId66"/>
    <p:sldId id="377" r:id="rId67"/>
    <p:sldId id="382" r:id="rId68"/>
    <p:sldId id="383" r:id="rId69"/>
    <p:sldId id="386" r:id="rId70"/>
    <p:sldId id="390" r:id="rId71"/>
    <p:sldId id="391" r:id="rId72"/>
    <p:sldId id="394" r:id="rId73"/>
    <p:sldId id="395" r:id="rId74"/>
    <p:sldId id="407" r:id="rId75"/>
    <p:sldId id="396" r:id="rId76"/>
    <p:sldId id="399" r:id="rId77"/>
    <p:sldId id="400" r:id="rId78"/>
    <p:sldId id="401" r:id="rId79"/>
    <p:sldId id="406" r:id="rId80"/>
    <p:sldId id="404" r:id="rId81"/>
    <p:sldId id="405" r:id="rId82"/>
  </p:sldIdLst>
  <p:sldSz cx="9144000" cy="6858000" type="screen4x3"/>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6699FF"/>
    <a:srgbClr val="99CCFF"/>
    <a:srgbClr val="000066"/>
    <a:srgbClr val="003399"/>
    <a:srgbClr val="000099"/>
    <a:srgbClr val="FDC58D"/>
    <a:srgbClr val="FDD08D"/>
    <a:srgbClr val="FFCC99"/>
    <a:srgbClr val="FFEB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714" autoAdjust="0"/>
    <p:restoredTop sz="94694" autoAdjust="0"/>
  </p:normalViewPr>
  <p:slideViewPr>
    <p:cSldViewPr>
      <p:cViewPr>
        <p:scale>
          <a:sx n="81" d="100"/>
          <a:sy n="81" d="100"/>
        </p:scale>
        <p:origin x="660"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ED1751-8DBE-4951-9934-316644BB3A4C}" type="doc">
      <dgm:prSet loTypeId="urn:microsoft.com/office/officeart/2005/8/layout/venn1" loCatId="relationship" qsTypeId="urn:microsoft.com/office/officeart/2005/8/quickstyle/simple5" qsCatId="simple" csTypeId="urn:microsoft.com/office/officeart/2005/8/colors/colorful4" csCatId="colorful" phldr="1"/>
      <dgm:spPr/>
    </dgm:pt>
    <dgm:pt modelId="{65F9118C-3AE5-47BF-B3A3-E273431BA5F8}">
      <dgm:prSet phldrT="[Text]"/>
      <dgm:spPr/>
      <dgm:t>
        <a:bodyPr/>
        <a:lstStyle/>
        <a:p>
          <a:r>
            <a:rPr lang="en-US" dirty="0" smtClean="0"/>
            <a:t>Organism Benefited</a:t>
          </a:r>
          <a:endParaRPr lang="en-US" dirty="0"/>
        </a:p>
      </dgm:t>
    </dgm:pt>
    <dgm:pt modelId="{DDDFFD5C-0A91-4227-83CA-9EAAB978A88E}" type="parTrans" cxnId="{B5514141-4C88-4CD9-A423-502F8E6653C5}">
      <dgm:prSet/>
      <dgm:spPr/>
      <dgm:t>
        <a:bodyPr/>
        <a:lstStyle/>
        <a:p>
          <a:endParaRPr lang="en-US"/>
        </a:p>
      </dgm:t>
    </dgm:pt>
    <dgm:pt modelId="{69C62C30-C37A-4938-8742-D319EDFEB5B9}" type="sibTrans" cxnId="{B5514141-4C88-4CD9-A423-502F8E6653C5}">
      <dgm:prSet/>
      <dgm:spPr/>
      <dgm:t>
        <a:bodyPr/>
        <a:lstStyle/>
        <a:p>
          <a:endParaRPr lang="en-US"/>
        </a:p>
      </dgm:t>
    </dgm:pt>
    <dgm:pt modelId="{2BED7A18-1106-4BAD-A847-C521369A9F49}">
      <dgm:prSet phldrT="[Text]"/>
      <dgm:spPr/>
      <dgm:t>
        <a:bodyPr/>
        <a:lstStyle/>
        <a:p>
          <a:r>
            <a:rPr lang="en-US" dirty="0" smtClean="0"/>
            <a:t>Organism Unaffected</a:t>
          </a:r>
          <a:endParaRPr lang="en-US" dirty="0"/>
        </a:p>
      </dgm:t>
    </dgm:pt>
    <dgm:pt modelId="{7783C19D-7A83-46C9-B453-B6F818DE3AAA}" type="parTrans" cxnId="{2413E68A-F858-438A-B488-6A68FA9FBA2F}">
      <dgm:prSet/>
      <dgm:spPr/>
      <dgm:t>
        <a:bodyPr/>
        <a:lstStyle/>
        <a:p>
          <a:endParaRPr lang="en-US"/>
        </a:p>
      </dgm:t>
    </dgm:pt>
    <dgm:pt modelId="{66F16EEE-8B87-4F4E-B2FC-C1D68D0AD805}" type="sibTrans" cxnId="{2413E68A-F858-438A-B488-6A68FA9FBA2F}">
      <dgm:prSet/>
      <dgm:spPr/>
      <dgm:t>
        <a:bodyPr/>
        <a:lstStyle/>
        <a:p>
          <a:endParaRPr lang="en-US"/>
        </a:p>
      </dgm:t>
    </dgm:pt>
    <dgm:pt modelId="{CA597B6D-DE3B-4046-904F-D96EDBD2B25C}">
      <dgm:prSet phldrT="[Text]"/>
      <dgm:spPr/>
      <dgm:t>
        <a:bodyPr/>
        <a:lstStyle/>
        <a:p>
          <a:r>
            <a:rPr lang="en-US" dirty="0" smtClean="0"/>
            <a:t>Organism Harmed</a:t>
          </a:r>
          <a:endParaRPr lang="en-US" dirty="0"/>
        </a:p>
      </dgm:t>
    </dgm:pt>
    <dgm:pt modelId="{2BBDB285-C685-4D38-9728-87F5C5177624}" type="parTrans" cxnId="{359DECBE-10AF-474C-A210-611298DB3F1C}">
      <dgm:prSet/>
      <dgm:spPr/>
      <dgm:t>
        <a:bodyPr/>
        <a:lstStyle/>
        <a:p>
          <a:endParaRPr lang="en-US"/>
        </a:p>
      </dgm:t>
    </dgm:pt>
    <dgm:pt modelId="{0F620D54-ED10-4388-9E48-6B8B5E9EA996}" type="sibTrans" cxnId="{359DECBE-10AF-474C-A210-611298DB3F1C}">
      <dgm:prSet/>
      <dgm:spPr/>
      <dgm:t>
        <a:bodyPr/>
        <a:lstStyle/>
        <a:p>
          <a:endParaRPr lang="en-US"/>
        </a:p>
      </dgm:t>
    </dgm:pt>
    <dgm:pt modelId="{B73B2AF2-CF84-4252-AD9B-49FF23E3A283}" type="pres">
      <dgm:prSet presAssocID="{29ED1751-8DBE-4951-9934-316644BB3A4C}" presName="compositeShape" presStyleCnt="0">
        <dgm:presLayoutVars>
          <dgm:chMax val="7"/>
          <dgm:dir/>
          <dgm:resizeHandles val="exact"/>
        </dgm:presLayoutVars>
      </dgm:prSet>
      <dgm:spPr/>
    </dgm:pt>
    <dgm:pt modelId="{6E60E50C-E164-4F01-BE8D-FE4D22DD4589}" type="pres">
      <dgm:prSet presAssocID="{65F9118C-3AE5-47BF-B3A3-E273431BA5F8}" presName="circ1" presStyleLbl="vennNode1" presStyleIdx="0" presStyleCnt="3"/>
      <dgm:spPr/>
      <dgm:t>
        <a:bodyPr/>
        <a:lstStyle/>
        <a:p>
          <a:endParaRPr lang="en-US"/>
        </a:p>
      </dgm:t>
    </dgm:pt>
    <dgm:pt modelId="{CBB1EFF6-72C7-424F-A047-8BCCFF5D727F}" type="pres">
      <dgm:prSet presAssocID="{65F9118C-3AE5-47BF-B3A3-E273431BA5F8}" presName="circ1Tx" presStyleLbl="revTx" presStyleIdx="0" presStyleCnt="0">
        <dgm:presLayoutVars>
          <dgm:chMax val="0"/>
          <dgm:chPref val="0"/>
          <dgm:bulletEnabled val="1"/>
        </dgm:presLayoutVars>
      </dgm:prSet>
      <dgm:spPr/>
      <dgm:t>
        <a:bodyPr/>
        <a:lstStyle/>
        <a:p>
          <a:endParaRPr lang="en-US"/>
        </a:p>
      </dgm:t>
    </dgm:pt>
    <dgm:pt modelId="{6323996D-1B5E-4050-A0B9-21AAF95A4DC1}" type="pres">
      <dgm:prSet presAssocID="{2BED7A18-1106-4BAD-A847-C521369A9F49}" presName="circ2" presStyleLbl="vennNode1" presStyleIdx="1" presStyleCnt="3"/>
      <dgm:spPr/>
      <dgm:t>
        <a:bodyPr/>
        <a:lstStyle/>
        <a:p>
          <a:endParaRPr lang="en-US"/>
        </a:p>
      </dgm:t>
    </dgm:pt>
    <dgm:pt modelId="{79BBAEB5-B658-4029-ADC1-76C8C722FD27}" type="pres">
      <dgm:prSet presAssocID="{2BED7A18-1106-4BAD-A847-C521369A9F49}" presName="circ2Tx" presStyleLbl="revTx" presStyleIdx="0" presStyleCnt="0">
        <dgm:presLayoutVars>
          <dgm:chMax val="0"/>
          <dgm:chPref val="0"/>
          <dgm:bulletEnabled val="1"/>
        </dgm:presLayoutVars>
      </dgm:prSet>
      <dgm:spPr/>
      <dgm:t>
        <a:bodyPr/>
        <a:lstStyle/>
        <a:p>
          <a:endParaRPr lang="en-US"/>
        </a:p>
      </dgm:t>
    </dgm:pt>
    <dgm:pt modelId="{845E0731-039A-4E2F-A4E0-F00E9FDD8E0B}" type="pres">
      <dgm:prSet presAssocID="{CA597B6D-DE3B-4046-904F-D96EDBD2B25C}" presName="circ3" presStyleLbl="vennNode1" presStyleIdx="2" presStyleCnt="3"/>
      <dgm:spPr/>
      <dgm:t>
        <a:bodyPr/>
        <a:lstStyle/>
        <a:p>
          <a:endParaRPr lang="en-US"/>
        </a:p>
      </dgm:t>
    </dgm:pt>
    <dgm:pt modelId="{F0ED6F90-0664-4602-9AAA-E1B44A4C601F}" type="pres">
      <dgm:prSet presAssocID="{CA597B6D-DE3B-4046-904F-D96EDBD2B25C}" presName="circ3Tx" presStyleLbl="revTx" presStyleIdx="0" presStyleCnt="0">
        <dgm:presLayoutVars>
          <dgm:chMax val="0"/>
          <dgm:chPref val="0"/>
          <dgm:bulletEnabled val="1"/>
        </dgm:presLayoutVars>
      </dgm:prSet>
      <dgm:spPr/>
      <dgm:t>
        <a:bodyPr/>
        <a:lstStyle/>
        <a:p>
          <a:endParaRPr lang="en-US"/>
        </a:p>
      </dgm:t>
    </dgm:pt>
  </dgm:ptLst>
  <dgm:cxnLst>
    <dgm:cxn modelId="{6C413090-8B09-4C8A-A9AD-5B0EF96A48A7}" type="presOf" srcId="{2BED7A18-1106-4BAD-A847-C521369A9F49}" destId="{6323996D-1B5E-4050-A0B9-21AAF95A4DC1}" srcOrd="0" destOrd="0" presId="urn:microsoft.com/office/officeart/2005/8/layout/venn1"/>
    <dgm:cxn modelId="{359DECBE-10AF-474C-A210-611298DB3F1C}" srcId="{29ED1751-8DBE-4951-9934-316644BB3A4C}" destId="{CA597B6D-DE3B-4046-904F-D96EDBD2B25C}" srcOrd="2" destOrd="0" parTransId="{2BBDB285-C685-4D38-9728-87F5C5177624}" sibTransId="{0F620D54-ED10-4388-9E48-6B8B5E9EA996}"/>
    <dgm:cxn modelId="{550FA86C-EB49-424A-9AFA-66CDDD7E7C1C}" type="presOf" srcId="{2BED7A18-1106-4BAD-A847-C521369A9F49}" destId="{79BBAEB5-B658-4029-ADC1-76C8C722FD27}" srcOrd="1" destOrd="0" presId="urn:microsoft.com/office/officeart/2005/8/layout/venn1"/>
    <dgm:cxn modelId="{9397D66E-7AD8-4161-AE98-922E0C282CAB}" type="presOf" srcId="{CA597B6D-DE3B-4046-904F-D96EDBD2B25C}" destId="{F0ED6F90-0664-4602-9AAA-E1B44A4C601F}" srcOrd="1" destOrd="0" presId="urn:microsoft.com/office/officeart/2005/8/layout/venn1"/>
    <dgm:cxn modelId="{F677D884-0A20-4D60-9035-CD64D4A2228B}" type="presOf" srcId="{65F9118C-3AE5-47BF-B3A3-E273431BA5F8}" destId="{CBB1EFF6-72C7-424F-A047-8BCCFF5D727F}" srcOrd="1" destOrd="0" presId="urn:microsoft.com/office/officeart/2005/8/layout/venn1"/>
    <dgm:cxn modelId="{B5514141-4C88-4CD9-A423-502F8E6653C5}" srcId="{29ED1751-8DBE-4951-9934-316644BB3A4C}" destId="{65F9118C-3AE5-47BF-B3A3-E273431BA5F8}" srcOrd="0" destOrd="0" parTransId="{DDDFFD5C-0A91-4227-83CA-9EAAB978A88E}" sibTransId="{69C62C30-C37A-4938-8742-D319EDFEB5B9}"/>
    <dgm:cxn modelId="{460F6FDE-87A6-4EB1-BB0C-4414E39B8BAE}" type="presOf" srcId="{65F9118C-3AE5-47BF-B3A3-E273431BA5F8}" destId="{6E60E50C-E164-4F01-BE8D-FE4D22DD4589}" srcOrd="0" destOrd="0" presId="urn:microsoft.com/office/officeart/2005/8/layout/venn1"/>
    <dgm:cxn modelId="{BC9E5820-3D66-441A-8DAF-990535099669}" type="presOf" srcId="{CA597B6D-DE3B-4046-904F-D96EDBD2B25C}" destId="{845E0731-039A-4E2F-A4E0-F00E9FDD8E0B}" srcOrd="0" destOrd="0" presId="urn:microsoft.com/office/officeart/2005/8/layout/venn1"/>
    <dgm:cxn modelId="{2413E68A-F858-438A-B488-6A68FA9FBA2F}" srcId="{29ED1751-8DBE-4951-9934-316644BB3A4C}" destId="{2BED7A18-1106-4BAD-A847-C521369A9F49}" srcOrd="1" destOrd="0" parTransId="{7783C19D-7A83-46C9-B453-B6F818DE3AAA}" sibTransId="{66F16EEE-8B87-4F4E-B2FC-C1D68D0AD805}"/>
    <dgm:cxn modelId="{AA209E72-347E-4634-9958-6DFE1BADDF3D}" type="presOf" srcId="{29ED1751-8DBE-4951-9934-316644BB3A4C}" destId="{B73B2AF2-CF84-4252-AD9B-49FF23E3A283}" srcOrd="0" destOrd="0" presId="urn:microsoft.com/office/officeart/2005/8/layout/venn1"/>
    <dgm:cxn modelId="{0D27657D-5E0C-4E36-BAA5-66793E28CDD5}" type="presParOf" srcId="{B73B2AF2-CF84-4252-AD9B-49FF23E3A283}" destId="{6E60E50C-E164-4F01-BE8D-FE4D22DD4589}" srcOrd="0" destOrd="0" presId="urn:microsoft.com/office/officeart/2005/8/layout/venn1"/>
    <dgm:cxn modelId="{2C0C21FB-B401-4F55-9B50-DE847318D203}" type="presParOf" srcId="{B73B2AF2-CF84-4252-AD9B-49FF23E3A283}" destId="{CBB1EFF6-72C7-424F-A047-8BCCFF5D727F}" srcOrd="1" destOrd="0" presId="urn:microsoft.com/office/officeart/2005/8/layout/venn1"/>
    <dgm:cxn modelId="{7759B155-42F4-47FE-A2CE-7C9984D7390A}" type="presParOf" srcId="{B73B2AF2-CF84-4252-AD9B-49FF23E3A283}" destId="{6323996D-1B5E-4050-A0B9-21AAF95A4DC1}" srcOrd="2" destOrd="0" presId="urn:microsoft.com/office/officeart/2005/8/layout/venn1"/>
    <dgm:cxn modelId="{BA5AF601-3E88-4534-B1CF-D09C3E2B7B46}" type="presParOf" srcId="{B73B2AF2-CF84-4252-AD9B-49FF23E3A283}" destId="{79BBAEB5-B658-4029-ADC1-76C8C722FD27}" srcOrd="3" destOrd="0" presId="urn:microsoft.com/office/officeart/2005/8/layout/venn1"/>
    <dgm:cxn modelId="{C190A920-8132-4985-BCEE-D04756CEF0FB}" type="presParOf" srcId="{B73B2AF2-CF84-4252-AD9B-49FF23E3A283}" destId="{845E0731-039A-4E2F-A4E0-F00E9FDD8E0B}" srcOrd="4" destOrd="0" presId="urn:microsoft.com/office/officeart/2005/8/layout/venn1"/>
    <dgm:cxn modelId="{E154DB52-8617-46DA-AF26-E75836B126BC}" type="presParOf" srcId="{B73B2AF2-CF84-4252-AD9B-49FF23E3A283}" destId="{F0ED6F90-0664-4602-9AAA-E1B44A4C601F}"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5438458" y="0"/>
            <a:ext cx="4160520" cy="365760"/>
          </a:xfrm>
          <a:prstGeom prst="rect">
            <a:avLst/>
          </a:prstGeom>
        </p:spPr>
        <p:txBody>
          <a:bodyPr vert="horz" lIns="96653" tIns="48327" rIns="96653" bIns="48327" rtlCol="0"/>
          <a:lstStyle>
            <a:lvl1pPr algn="r">
              <a:defRPr sz="1200"/>
            </a:lvl1pPr>
          </a:lstStyle>
          <a:p>
            <a:fld id="{1FE1E74B-13B3-4BAA-BC53-63410B71CF88}" type="datetimeFigureOut">
              <a:rPr lang="en-US" smtClean="0"/>
              <a:pPr/>
              <a:t>4/3/2015</a:t>
            </a:fld>
            <a:endParaRPr lang="en-US"/>
          </a:p>
        </p:txBody>
      </p:sp>
      <p:sp>
        <p:nvSpPr>
          <p:cNvPr id="4" name="Footer Placeholder 3"/>
          <p:cNvSpPr>
            <a:spLocks noGrp="1"/>
          </p:cNvSpPr>
          <p:nvPr>
            <p:ph type="ftr" sz="quarter" idx="2"/>
          </p:nvPr>
        </p:nvSpPr>
        <p:spPr>
          <a:xfrm>
            <a:off x="0" y="6948171"/>
            <a:ext cx="4160520" cy="365760"/>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5438458" y="6948171"/>
            <a:ext cx="4160520" cy="365760"/>
          </a:xfrm>
          <a:prstGeom prst="rect">
            <a:avLst/>
          </a:prstGeom>
        </p:spPr>
        <p:txBody>
          <a:bodyPr vert="horz" lIns="96653" tIns="48327" rIns="96653" bIns="48327" rtlCol="0" anchor="b"/>
          <a:lstStyle>
            <a:lvl1pPr algn="r">
              <a:defRPr sz="1200"/>
            </a:lvl1pPr>
          </a:lstStyle>
          <a:p>
            <a:fld id="{23126306-1596-4959-A3DE-4EF8E65DD119}" type="slidenum">
              <a:rPr lang="en-US" smtClean="0"/>
              <a:pPr/>
              <a:t>‹#›</a:t>
            </a:fld>
            <a:endParaRPr lang="en-US"/>
          </a:p>
        </p:txBody>
      </p:sp>
    </p:spTree>
    <p:extLst>
      <p:ext uri="{BB962C8B-B14F-4D97-AF65-F5344CB8AC3E}">
        <p14:creationId xmlns:p14="http://schemas.microsoft.com/office/powerpoint/2010/main" val="3305167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5438458" y="0"/>
            <a:ext cx="4160520" cy="365760"/>
          </a:xfrm>
          <a:prstGeom prst="rect">
            <a:avLst/>
          </a:prstGeom>
        </p:spPr>
        <p:txBody>
          <a:bodyPr vert="horz" lIns="96653" tIns="48327" rIns="96653" bIns="48327" rtlCol="0"/>
          <a:lstStyle>
            <a:lvl1pPr algn="r">
              <a:defRPr sz="1200"/>
            </a:lvl1pPr>
          </a:lstStyle>
          <a:p>
            <a:fld id="{160AA1E4-86A0-4925-9E72-9AA51A3FFEBB}" type="datetimeFigureOut">
              <a:rPr lang="en-US" smtClean="0"/>
              <a:pPr/>
              <a:t>4/3/2015</a:t>
            </a:fld>
            <a:endParaRPr lang="en-US"/>
          </a:p>
        </p:txBody>
      </p:sp>
      <p:sp>
        <p:nvSpPr>
          <p:cNvPr id="4" name="Slide Image Placeholder 3"/>
          <p:cNvSpPr>
            <a:spLocks noGrp="1" noRot="1" noChangeAspect="1"/>
          </p:cNvSpPr>
          <p:nvPr>
            <p:ph type="sldImg" idx="2"/>
          </p:nvPr>
        </p:nvSpPr>
        <p:spPr>
          <a:xfrm>
            <a:off x="2971800" y="547688"/>
            <a:ext cx="3657600" cy="274320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6653" tIns="48327" rIns="96653" bIns="4832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948171"/>
            <a:ext cx="4160520" cy="3657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5438458" y="6948171"/>
            <a:ext cx="4160520" cy="365760"/>
          </a:xfrm>
          <a:prstGeom prst="rect">
            <a:avLst/>
          </a:prstGeom>
        </p:spPr>
        <p:txBody>
          <a:bodyPr vert="horz" lIns="96653" tIns="48327" rIns="96653" bIns="48327" rtlCol="0" anchor="b"/>
          <a:lstStyle>
            <a:lvl1pPr algn="r">
              <a:defRPr sz="1200"/>
            </a:lvl1pPr>
          </a:lstStyle>
          <a:p>
            <a:fld id="{0AB5E2A7-E3CC-4A45-A4BA-AAC588D8A01B}" type="slidenum">
              <a:rPr lang="en-US" smtClean="0"/>
              <a:pPr/>
              <a:t>‹#›</a:t>
            </a:fld>
            <a:endParaRPr lang="en-US"/>
          </a:p>
        </p:txBody>
      </p:sp>
    </p:spTree>
    <p:extLst>
      <p:ext uri="{BB962C8B-B14F-4D97-AF65-F5344CB8AC3E}">
        <p14:creationId xmlns:p14="http://schemas.microsoft.com/office/powerpoint/2010/main" val="3866904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B5E2A7-E3CC-4A45-A4BA-AAC588D8A01B}" type="slidenum">
              <a:rPr lang="en-US" smtClean="0"/>
              <a:pPr/>
              <a:t>1</a:t>
            </a:fld>
            <a:endParaRPr lang="en-US"/>
          </a:p>
        </p:txBody>
      </p:sp>
    </p:spTree>
    <p:extLst>
      <p:ext uri="{BB962C8B-B14F-4D97-AF65-F5344CB8AC3E}">
        <p14:creationId xmlns:p14="http://schemas.microsoft.com/office/powerpoint/2010/main" val="3912353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 do one or both.</a:t>
            </a:r>
            <a:r>
              <a:rPr lang="en-US" baseline="0" dirty="0" smtClean="0"/>
              <a:t> </a:t>
            </a:r>
            <a:r>
              <a:rPr lang="en-US" dirty="0" smtClean="0"/>
              <a:t>Since the FCAT does not require</a:t>
            </a:r>
            <a:r>
              <a:rPr lang="en-US" baseline="0" dirty="0" smtClean="0"/>
              <a:t> knowledge of Plasma or Bose-Einstein Condensates, this video and/or simulation gives sufficient information for this benchmark, additional discussion about those states of matter can be done at the teacher’s discretion</a:t>
            </a:r>
          </a:p>
          <a:p>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44</a:t>
            </a:fld>
            <a:endParaRPr lang="en-US"/>
          </a:p>
        </p:txBody>
      </p:sp>
    </p:spTree>
    <p:extLst>
      <p:ext uri="{BB962C8B-B14F-4D97-AF65-F5344CB8AC3E}">
        <p14:creationId xmlns:p14="http://schemas.microsoft.com/office/powerpoint/2010/main" val="2195996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 do one or both simulations.  1</a:t>
            </a:r>
            <a:r>
              <a:rPr lang="en-US" baseline="30000" dirty="0" smtClean="0"/>
              <a:t>st</a:t>
            </a:r>
            <a:r>
              <a:rPr lang="en-US" dirty="0" smtClean="0"/>
              <a:t> simulation does not refer to salts</a:t>
            </a:r>
            <a:r>
              <a:rPr lang="en-US" baseline="0" dirty="0" smtClean="0"/>
              <a:t> at all. </a:t>
            </a:r>
            <a:r>
              <a:rPr lang="en-US" dirty="0" smtClean="0"/>
              <a:t>2</a:t>
            </a:r>
            <a:r>
              <a:rPr lang="en-US" baseline="30000" dirty="0" smtClean="0"/>
              <a:t>nd</a:t>
            </a:r>
            <a:r>
              <a:rPr lang="en-US" dirty="0" smtClean="0"/>
              <a:t> simulation</a:t>
            </a:r>
            <a:r>
              <a:rPr lang="en-US" baseline="0" dirty="0" smtClean="0"/>
              <a:t> refers to metals as bases and says that strong bases are corrosive which may be confusing but most of it is very good information so it can be overlooked.  </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46</a:t>
            </a:fld>
            <a:endParaRPr lang="en-US"/>
          </a:p>
        </p:txBody>
      </p:sp>
    </p:spTree>
    <p:extLst>
      <p:ext uri="{BB962C8B-B14F-4D97-AF65-F5344CB8AC3E}">
        <p14:creationId xmlns:p14="http://schemas.microsoft.com/office/powerpoint/2010/main" val="2931990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Would just run the beginning simulation, although the rest is useful it</a:t>
            </a:r>
            <a:r>
              <a:rPr lang="en-US" baseline="0" dirty="0" smtClean="0"/>
              <a:t> tended to get bogged down in </a:t>
            </a:r>
            <a:r>
              <a:rPr lang="en-US" baseline="0" smtClean="0"/>
              <a:t>the animation.</a:t>
            </a:r>
            <a:endParaRPr lang="en-US"/>
          </a:p>
        </p:txBody>
      </p:sp>
      <p:sp>
        <p:nvSpPr>
          <p:cNvPr id="4" name="Slide Number Placeholder 3"/>
          <p:cNvSpPr>
            <a:spLocks noGrp="1"/>
          </p:cNvSpPr>
          <p:nvPr>
            <p:ph type="sldNum" sz="quarter" idx="10"/>
          </p:nvPr>
        </p:nvSpPr>
        <p:spPr/>
        <p:txBody>
          <a:bodyPr/>
          <a:lstStyle/>
          <a:p>
            <a:fld id="{0AB5E2A7-E3CC-4A45-A4BA-AAC588D8A01B}" type="slidenum">
              <a:rPr lang="en-US" smtClean="0"/>
              <a:pPr/>
              <a:t>49</a:t>
            </a:fld>
            <a:endParaRPr lang="en-US"/>
          </a:p>
        </p:txBody>
      </p:sp>
    </p:spTree>
    <p:extLst>
      <p:ext uri="{BB962C8B-B14F-4D97-AF65-F5344CB8AC3E}">
        <p14:creationId xmlns:p14="http://schemas.microsoft.com/office/powerpoint/2010/main" val="3603774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over all review of energy but gets into Renewable resources, Heat flow, etc… so save for later http://www.bbc.co.uk/schools/ks3bitesize/science/energy_electricity_forces/energy_transfer_storage/activity.shtml</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54</a:t>
            </a:fld>
            <a:endParaRPr lang="en-US"/>
          </a:p>
        </p:txBody>
      </p:sp>
    </p:spTree>
    <p:extLst>
      <p:ext uri="{BB962C8B-B14F-4D97-AF65-F5344CB8AC3E}">
        <p14:creationId xmlns:p14="http://schemas.microsoft.com/office/powerpoint/2010/main" val="4028338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 sure to click on “Show Energy of” buttons so students can see the bar</a:t>
            </a:r>
            <a:r>
              <a:rPr lang="en-US" baseline="0" dirty="0" smtClean="0"/>
              <a:t> graphs</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56</a:t>
            </a:fld>
            <a:endParaRPr lang="en-US"/>
          </a:p>
        </p:txBody>
      </p:sp>
    </p:spTree>
    <p:extLst>
      <p:ext uri="{BB962C8B-B14F-4D97-AF65-F5344CB8AC3E}">
        <p14:creationId xmlns:p14="http://schemas.microsoft.com/office/powerpoint/2010/main" val="41074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Previews the next two slides as well</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58</a:t>
            </a:fld>
            <a:endParaRPr lang="en-US"/>
          </a:p>
        </p:txBody>
      </p:sp>
    </p:spTree>
    <p:extLst>
      <p:ext uri="{BB962C8B-B14F-4D97-AF65-F5344CB8AC3E}">
        <p14:creationId xmlns:p14="http://schemas.microsoft.com/office/powerpoint/2010/main" val="150450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Simulation</a:t>
            </a:r>
            <a:r>
              <a:rPr lang="en-US" baseline="0" dirty="0" smtClean="0"/>
              <a:t> has a LOT of extras, can keep it very simple or go more in depth as needed</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61</a:t>
            </a:fld>
            <a:endParaRPr lang="en-US"/>
          </a:p>
        </p:txBody>
      </p:sp>
    </p:spTree>
    <p:extLst>
      <p:ext uri="{BB962C8B-B14F-4D97-AF65-F5344CB8AC3E}">
        <p14:creationId xmlns:p14="http://schemas.microsoft.com/office/powerpoint/2010/main" val="1396503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Technically benchmark</a:t>
            </a:r>
            <a:r>
              <a:rPr lang="en-US" baseline="0" dirty="0" smtClean="0"/>
              <a:t> is only for constant speed so C is not entirely appropriate, but it would be good to see if the students KNOW that C is not constant speed.</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62</a:t>
            </a:fld>
            <a:endParaRPr lang="en-US"/>
          </a:p>
        </p:txBody>
      </p:sp>
    </p:spTree>
    <p:extLst>
      <p:ext uri="{BB962C8B-B14F-4D97-AF65-F5344CB8AC3E}">
        <p14:creationId xmlns:p14="http://schemas.microsoft.com/office/powerpoint/2010/main" val="4080869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review of hierarchy and cell theory</a:t>
            </a:r>
            <a:r>
              <a:rPr lang="en-US" baseline="0" dirty="0" smtClean="0"/>
              <a:t> as well.</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66</a:t>
            </a:fld>
            <a:endParaRPr lang="en-US"/>
          </a:p>
        </p:txBody>
      </p:sp>
    </p:spTree>
    <p:extLst>
      <p:ext uri="{BB962C8B-B14F-4D97-AF65-F5344CB8AC3E}">
        <p14:creationId xmlns:p14="http://schemas.microsoft.com/office/powerpoint/2010/main" val="1626003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supporting resource: http://163.16.28.248/bio/activelearner/22/ch22c1.html</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69</a:t>
            </a:fld>
            <a:endParaRPr lang="en-US"/>
          </a:p>
        </p:txBody>
      </p:sp>
    </p:spTree>
    <p:extLst>
      <p:ext uri="{BB962C8B-B14F-4D97-AF65-F5344CB8AC3E}">
        <p14:creationId xmlns:p14="http://schemas.microsoft.com/office/powerpoint/2010/main" val="1386251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a:t>
            </a:r>
            <a:r>
              <a:rPr lang="en-US" baseline="0" dirty="0" smtClean="0"/>
              <a:t> allow scientists to see things they could not normally see, sub and shuttle allow people to go TO the places they want to see while the telescope and microscope allow vision in controlled environment.</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9</a:t>
            </a:fld>
            <a:endParaRPr lang="en-US"/>
          </a:p>
        </p:txBody>
      </p:sp>
    </p:spTree>
    <p:extLst>
      <p:ext uri="{BB962C8B-B14F-4D97-AF65-F5344CB8AC3E}">
        <p14:creationId xmlns:p14="http://schemas.microsoft.com/office/powerpoint/2010/main" val="680258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Teachers: you should avoid the 5</a:t>
            </a:r>
            <a:r>
              <a:rPr lang="en-US" baseline="30000" dirty="0" smtClean="0"/>
              <a:t>th</a:t>
            </a:r>
            <a:r>
              <a:rPr lang="en-US" baseline="0" dirty="0" smtClean="0"/>
              <a:t> example on the site as it gets into human evolution which can be controversial and is not part of the test item specs for FCAT</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70</a:t>
            </a:fld>
            <a:endParaRPr lang="en-US"/>
          </a:p>
        </p:txBody>
      </p:sp>
    </p:spTree>
    <p:extLst>
      <p:ext uri="{BB962C8B-B14F-4D97-AF65-F5344CB8AC3E}">
        <p14:creationId xmlns:p14="http://schemas.microsoft.com/office/powerpoint/2010/main" val="2095874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Nice additional resource: http://www.ms-starship.com/sciencenew/symbiosis.htm</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76</a:t>
            </a:fld>
            <a:endParaRPr lang="en-US"/>
          </a:p>
        </p:txBody>
      </p:sp>
    </p:spTree>
    <p:extLst>
      <p:ext uri="{BB962C8B-B14F-4D97-AF65-F5344CB8AC3E}">
        <p14:creationId xmlns:p14="http://schemas.microsoft.com/office/powerpoint/2010/main" val="42324612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a:t>
            </a:r>
            <a:r>
              <a:rPr lang="en-US" baseline="0" dirty="0" smtClean="0"/>
              <a:t> will not be assessed on Food Chains but the activity is still appropriate</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77</a:t>
            </a:fld>
            <a:endParaRPr lang="en-US"/>
          </a:p>
        </p:txBody>
      </p:sp>
    </p:spTree>
    <p:extLst>
      <p:ext uri="{BB962C8B-B14F-4D97-AF65-F5344CB8AC3E}">
        <p14:creationId xmlns:p14="http://schemas.microsoft.com/office/powerpoint/2010/main" val="961051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Teachers:</a:t>
            </a:r>
            <a:r>
              <a:rPr lang="en-US" baseline="0" dirty="0" smtClean="0"/>
              <a:t> there are several animations on the site that may be used but the ideal one is “8.1a </a:t>
            </a:r>
            <a:r>
              <a:rPr lang="en-US" b="1" dirty="0"/>
              <a:t>Process Animation: Photosynthesis: The Flow of Energy” </a:t>
            </a:r>
            <a:r>
              <a:rPr lang="en-US" dirty="0"/>
              <a:t>as it shows both processes</a:t>
            </a:r>
          </a:p>
        </p:txBody>
      </p:sp>
      <p:sp>
        <p:nvSpPr>
          <p:cNvPr id="4" name="Slide Number Placeholder 3"/>
          <p:cNvSpPr>
            <a:spLocks noGrp="1"/>
          </p:cNvSpPr>
          <p:nvPr>
            <p:ph type="sldNum" sz="quarter" idx="10"/>
          </p:nvPr>
        </p:nvSpPr>
        <p:spPr/>
        <p:txBody>
          <a:bodyPr/>
          <a:lstStyle/>
          <a:p>
            <a:fld id="{0AB5E2A7-E3CC-4A45-A4BA-AAC588D8A01B}" type="slidenum">
              <a:rPr lang="en-US" smtClean="0"/>
              <a:pPr/>
              <a:t>80</a:t>
            </a:fld>
            <a:endParaRPr lang="en-US"/>
          </a:p>
        </p:txBody>
      </p:sp>
    </p:spTree>
    <p:extLst>
      <p:ext uri="{BB962C8B-B14F-4D97-AF65-F5344CB8AC3E}">
        <p14:creationId xmlns:p14="http://schemas.microsoft.com/office/powerpoint/2010/main" val="2094366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photosphere;</a:t>
            </a:r>
            <a:r>
              <a:rPr lang="en-US" baseline="0" dirty="0" smtClean="0"/>
              <a:t> B: sunspots, C: Prominence, D: Solar Flare, E: Corona, F: Convection Zone, G: Radiation Zone, H: Core, I: </a:t>
            </a:r>
            <a:r>
              <a:rPr lang="en-US" baseline="0" dirty="0" err="1" smtClean="0"/>
              <a:t>Chromosphere</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18</a:t>
            </a:fld>
            <a:endParaRPr lang="en-US"/>
          </a:p>
        </p:txBody>
      </p:sp>
    </p:spTree>
    <p:extLst>
      <p:ext uri="{BB962C8B-B14F-4D97-AF65-F5344CB8AC3E}">
        <p14:creationId xmlns:p14="http://schemas.microsoft.com/office/powerpoint/2010/main" val="260057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Video has a little bit of introductory information not related to the benchmark first, but still valuable</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21</a:t>
            </a:fld>
            <a:endParaRPr lang="en-US"/>
          </a:p>
        </p:txBody>
      </p:sp>
    </p:spTree>
    <p:extLst>
      <p:ext uri="{BB962C8B-B14F-4D97-AF65-F5344CB8AC3E}">
        <p14:creationId xmlns:p14="http://schemas.microsoft.com/office/powerpoint/2010/main" val="569979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Simulation can be very technical but if you just let it run, students</a:t>
            </a:r>
            <a:r>
              <a:rPr lang="en-US" baseline="0" dirty="0" smtClean="0"/>
              <a:t> can watch the moon and sun change appearance.</a:t>
            </a:r>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22</a:t>
            </a:fld>
            <a:endParaRPr lang="en-US"/>
          </a:p>
        </p:txBody>
      </p:sp>
    </p:spTree>
    <p:extLst>
      <p:ext uri="{BB962C8B-B14F-4D97-AF65-F5344CB8AC3E}">
        <p14:creationId xmlns:p14="http://schemas.microsoft.com/office/powerpoint/2010/main" val="3707741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24</a:t>
            </a:fld>
            <a:endParaRPr lang="en-US"/>
          </a:p>
        </p:txBody>
      </p:sp>
    </p:spTree>
    <p:extLst>
      <p:ext uri="{BB962C8B-B14F-4D97-AF65-F5344CB8AC3E}">
        <p14:creationId xmlns:p14="http://schemas.microsoft.com/office/powerpoint/2010/main" val="1205120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28</a:t>
            </a:fld>
            <a:endParaRPr lang="en-US"/>
          </a:p>
        </p:txBody>
      </p:sp>
    </p:spTree>
    <p:extLst>
      <p:ext uri="{BB962C8B-B14F-4D97-AF65-F5344CB8AC3E}">
        <p14:creationId xmlns:p14="http://schemas.microsoft.com/office/powerpoint/2010/main" val="3555647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29</a:t>
            </a:fld>
            <a:endParaRPr lang="en-US"/>
          </a:p>
        </p:txBody>
      </p:sp>
    </p:spTree>
    <p:extLst>
      <p:ext uri="{BB962C8B-B14F-4D97-AF65-F5344CB8AC3E}">
        <p14:creationId xmlns:p14="http://schemas.microsoft.com/office/powerpoint/2010/main" val="1402969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B5E2A7-E3CC-4A45-A4BA-AAC588D8A01B}" type="slidenum">
              <a:rPr lang="en-US" smtClean="0"/>
              <a:pPr/>
              <a:t>42</a:t>
            </a:fld>
            <a:endParaRPr lang="en-US"/>
          </a:p>
        </p:txBody>
      </p:sp>
    </p:spTree>
    <p:extLst>
      <p:ext uri="{BB962C8B-B14F-4D97-AF65-F5344CB8AC3E}">
        <p14:creationId xmlns:p14="http://schemas.microsoft.com/office/powerpoint/2010/main" val="732488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5FF358F-C392-4D28-BA68-0D034620496F}" type="datetime1">
              <a:rPr lang="en-US" smtClean="0"/>
              <a:pPr/>
              <a:t>4/3/2015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DEDF1F-DF55-4DDE-BCEB-9257A28D3A7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7DC8DFE-7B3A-4797-A786-9065A6EF5F86}" type="datetime1">
              <a:rPr lang="en-US" smtClean="0"/>
              <a:pPr/>
              <a:t>4/3/2015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DEDF1F-DF55-4DDE-BCEB-9257A28D3A7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BCD83F9-9F69-4AB1-9DE2-3DA7E29F4344}" type="datetime1">
              <a:rPr lang="en-US" smtClean="0"/>
              <a:pPr/>
              <a:t>4/3/2015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DEDF1F-DF55-4DDE-BCEB-9257A28D3A7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05DFE60-478F-4D78-87D7-054BAD0B82B1}" type="datetime1">
              <a:rPr lang="en-US" smtClean="0"/>
              <a:pPr/>
              <a:t>4/3/2015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DEDF1F-DF55-4DDE-BCEB-9257A28D3A7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06C31CD-577A-4DD6-B92E-ADEBD0F113CA}" type="datetime1">
              <a:rPr lang="en-US" smtClean="0"/>
              <a:pPr/>
              <a:t>4/3/2015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DEDF1F-DF55-4DDE-BCEB-9257A28D3A7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20F37AE-F54B-4704-B225-DDC9B9ECC6E6}" type="datetime1">
              <a:rPr lang="en-US" smtClean="0"/>
              <a:pPr/>
              <a:t>4/3/2015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DEDF1F-DF55-4DDE-BCEB-9257A28D3A7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3F98FE6-1A7B-46FE-BF37-51EE9333486A}" type="datetime1">
              <a:rPr lang="en-US" smtClean="0"/>
              <a:pPr/>
              <a:t>4/3/2015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CDEDF1F-DF55-4DDE-BCEB-9257A28D3A7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F2BBD86-2C7C-4CE7-80BC-D5B20CBC75E7}" type="datetime1">
              <a:rPr lang="en-US" smtClean="0"/>
              <a:pPr/>
              <a:t>4/3/2015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CDEDF1F-DF55-4DDE-BCEB-9257A28D3A7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3B5AA44-049B-42D1-A58D-103FA53FAF04}" type="datetime1">
              <a:rPr lang="en-US" smtClean="0"/>
              <a:pPr/>
              <a:t>4/3/2015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CDEDF1F-DF55-4DDE-BCEB-9257A28D3A7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AB67D64-42E7-43F5-848F-DB67962ED289}" type="datetime1">
              <a:rPr lang="en-US" smtClean="0"/>
              <a:pPr/>
              <a:t>4/3/2015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DEDF1F-DF55-4DDE-BCEB-9257A28D3A7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73D9C86-EA1E-431C-AB8F-3601B1B96B63}" type="datetime1">
              <a:rPr lang="en-US" smtClean="0"/>
              <a:pPr/>
              <a:t>4/3/2015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DEDF1F-DF55-4DDE-BCEB-9257A28D3A7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274638"/>
            <a:ext cx="88392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7414" name="Picture 6" descr="http://science.phillipmartin.info/science_human_eye.gif"/>
          <p:cNvPicPr>
            <a:picLocks noChangeAspect="1" noChangeArrowheads="1"/>
          </p:cNvPicPr>
          <p:nvPr/>
        </p:nvPicPr>
        <p:blipFill>
          <a:blip r:embed="rId13" cstate="print"/>
          <a:srcRect/>
          <a:stretch>
            <a:fillRect/>
          </a:stretch>
        </p:blipFill>
        <p:spPr bwMode="auto">
          <a:xfrm>
            <a:off x="3581400" y="5029200"/>
            <a:ext cx="1460090" cy="1828800"/>
          </a:xfrm>
          <a:prstGeom prst="rect">
            <a:avLst/>
          </a:prstGeom>
          <a:noFill/>
        </p:spPr>
      </p:pic>
      <p:sp>
        <p:nvSpPr>
          <p:cNvPr id="5" name="TextBox 4"/>
          <p:cNvSpPr txBox="1"/>
          <p:nvPr userDrawn="1"/>
        </p:nvSpPr>
        <p:spPr>
          <a:xfrm>
            <a:off x="6629400" y="6581001"/>
            <a:ext cx="2514600" cy="276999"/>
          </a:xfrm>
          <a:prstGeom prst="rect">
            <a:avLst/>
          </a:prstGeom>
          <a:noFill/>
        </p:spPr>
        <p:txBody>
          <a:bodyPr wrap="square" rtlCol="0">
            <a:spAutoFit/>
          </a:bodyPr>
          <a:lstStyle/>
          <a:p>
            <a:r>
              <a:rPr lang="en-US" sz="1200" dirty="0" smtClean="0"/>
              <a:t>Created by:</a:t>
            </a:r>
            <a:r>
              <a:rPr lang="en-US" sz="1200" baseline="0" dirty="0" smtClean="0"/>
              <a:t> R. </a:t>
            </a:r>
            <a:r>
              <a:rPr lang="en-US" sz="1200" baseline="0" dirty="0" err="1" smtClean="0"/>
              <a:t>Hallett-Njuguna</a:t>
            </a:r>
            <a:r>
              <a:rPr lang="en-US" sz="1200" baseline="0" dirty="0" smtClean="0"/>
              <a:t>, SCPS</a:t>
            </a:r>
            <a:endParaRPr lang="en-US" sz="12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b="1" kern="1200">
          <a:solidFill>
            <a:srgbClr val="FFFF00"/>
          </a:solidFill>
          <a:latin typeface="Kristen ITC" pitchFamily="66"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Bradley Hand ITC" pitchFamily="66"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Bradley Hand ITC" pitchFamily="66"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Bradley Hand ITC" pitchFamily="66"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Bradley Hand ITC" pitchFamily="66"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Bradley Hand ITC"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png"/></Relationships>
</file>

<file path=ppt/slides/_rels/slide3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4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4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4.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4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 Id="rId5" Type="http://schemas.openxmlformats.org/officeDocument/2006/relationships/image" Target="../media/image80.jpeg"/><Relationship Id="rId4" Type="http://schemas.openxmlformats.org/officeDocument/2006/relationships/image" Target="../media/image79.jpeg"/></Relationships>
</file>

<file path=ppt/slides/_rels/slide4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83.jpeg"/></Relationships>
</file>

<file path=ppt/slides/_rels/slide49.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2.xml"/><Relationship Id="rId4" Type="http://schemas.openxmlformats.org/officeDocument/2006/relationships/image" Target="../media/image92.jpeg"/></Relationships>
</file>

<file path=ppt/slides/_rels/slide54.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6.gi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8.jpeg"/><Relationship Id="rId4" Type="http://schemas.openxmlformats.org/officeDocument/2006/relationships/image" Target="../media/image97.jpeg"/></Relationships>
</file>

<file path=ppt/slides/_rels/slide57.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2.jpeg"/><Relationship Id="rId4" Type="http://schemas.openxmlformats.org/officeDocument/2006/relationships/image" Target="../media/image101.jpeg"/></Relationships>
</file>

<file path=ppt/slides/_rels/slide59.xml.rels><?xml version="1.0" encoding="UTF-8" standalone="yes"?>
<Relationships xmlns="http://schemas.openxmlformats.org/package/2006/relationships"><Relationship Id="rId2" Type="http://schemas.openxmlformats.org/officeDocument/2006/relationships/image" Target="../media/image10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114.jpeg"/><Relationship Id="rId3" Type="http://schemas.openxmlformats.org/officeDocument/2006/relationships/image" Target="../media/image109.png"/><Relationship Id="rId7" Type="http://schemas.openxmlformats.org/officeDocument/2006/relationships/image" Target="../media/image113.jpeg"/><Relationship Id="rId2" Type="http://schemas.openxmlformats.org/officeDocument/2006/relationships/image" Target="../media/image108.png"/><Relationship Id="rId1" Type="http://schemas.openxmlformats.org/officeDocument/2006/relationships/slideLayout" Target="../slideLayouts/slideLayout6.xml"/><Relationship Id="rId6" Type="http://schemas.openxmlformats.org/officeDocument/2006/relationships/image" Target="../media/image112.jpeg"/><Relationship Id="rId5" Type="http://schemas.openxmlformats.org/officeDocument/2006/relationships/image" Target="../media/image111.jpeg"/><Relationship Id="rId4" Type="http://schemas.openxmlformats.org/officeDocument/2006/relationships/image" Target="../media/image110.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115.jpeg"/><Relationship Id="rId1" Type="http://schemas.openxmlformats.org/officeDocument/2006/relationships/slideLayout" Target="../slideLayouts/slideLayout2.xml"/><Relationship Id="rId4" Type="http://schemas.openxmlformats.org/officeDocument/2006/relationships/image" Target="../media/image117.jpeg"/></Relationships>
</file>

<file path=ppt/slides/_rels/slide66.xml.rels><?xml version="1.0" encoding="UTF-8" standalone="yes"?>
<Relationships xmlns="http://schemas.openxmlformats.org/package/2006/relationships"><Relationship Id="rId3" Type="http://schemas.openxmlformats.org/officeDocument/2006/relationships/image" Target="../media/image118.gi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20.jpeg"/><Relationship Id="rId4" Type="http://schemas.openxmlformats.org/officeDocument/2006/relationships/image" Target="../media/image119.gif"/></Relationships>
</file>

<file path=ppt/slides/_rels/slide67.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image" Target="../media/image122.jpeg"/><Relationship Id="rId1" Type="http://schemas.openxmlformats.org/officeDocument/2006/relationships/slideLayout" Target="../slideLayouts/slideLayout2.xml"/><Relationship Id="rId4" Type="http://schemas.openxmlformats.org/officeDocument/2006/relationships/image" Target="../media/image124.jpeg"/></Relationships>
</file>

<file path=ppt/slides/_rels/slide69.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27.gi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8.gif"/></Relationships>
</file>

<file path=ppt/slides/_rels/slide71.xml.rels><?xml version="1.0" encoding="UTF-8" standalone="yes"?>
<Relationships xmlns="http://schemas.openxmlformats.org/package/2006/relationships"><Relationship Id="rId2" Type="http://schemas.openxmlformats.org/officeDocument/2006/relationships/image" Target="../media/image12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30.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3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32.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4.jpeg"/></Relationships>
</file>

<file path=ppt/slides/_rels/slide78.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image" Target="../media/image135.jpeg"/><Relationship Id="rId1" Type="http://schemas.openxmlformats.org/officeDocument/2006/relationships/slideLayout" Target="../slideLayouts/slideLayout2.xml"/><Relationship Id="rId6" Type="http://schemas.openxmlformats.org/officeDocument/2006/relationships/image" Target="../media/image139.jpeg"/><Relationship Id="rId5" Type="http://schemas.openxmlformats.org/officeDocument/2006/relationships/image" Target="../media/image138.jpeg"/><Relationship Id="rId4" Type="http://schemas.openxmlformats.org/officeDocument/2006/relationships/image" Target="../media/image137.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40.gi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1.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Evidence, Data, and Conclusions</a:t>
            </a:r>
            <a:endParaRPr lang="en-US" dirty="0">
              <a:solidFill>
                <a:schemeClr val="tx1"/>
              </a:solidFill>
            </a:endParaRPr>
          </a:p>
        </p:txBody>
      </p:sp>
      <p:graphicFrame>
        <p:nvGraphicFramePr>
          <p:cNvPr id="4" name="Table 3"/>
          <p:cNvGraphicFramePr>
            <a:graphicFrameLocks noGrp="1"/>
          </p:cNvGraphicFramePr>
          <p:nvPr/>
        </p:nvGraphicFramePr>
        <p:xfrm>
          <a:off x="1524000" y="1397000"/>
          <a:ext cx="6096000" cy="323596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gridSpan="5">
                  <a:txBody>
                    <a:bodyPr/>
                    <a:lstStyle/>
                    <a:p>
                      <a:pPr algn="ctr"/>
                      <a:r>
                        <a:rPr lang="en-US" dirty="0" smtClean="0"/>
                        <a:t>Motion</a:t>
                      </a:r>
                      <a:r>
                        <a:rPr lang="en-US" baseline="0" dirty="0" smtClean="0"/>
                        <a:t> of o</a:t>
                      </a:r>
                      <a:r>
                        <a:rPr lang="en-US" dirty="0" smtClean="0"/>
                        <a:t>bjects traveling down a ramp</a:t>
                      </a:r>
                      <a:endParaRPr lang="en-US" dirty="0"/>
                    </a:p>
                  </a:txBody>
                  <a:tcP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r>
              <a:tr h="370840">
                <a:tc>
                  <a:txBody>
                    <a:bodyPr/>
                    <a:lstStyle/>
                    <a:p>
                      <a:endParaRPr lang="en-US" dirty="0"/>
                    </a:p>
                  </a:txBody>
                  <a:tcPr>
                    <a:solidFill>
                      <a:schemeClr val="tx2">
                        <a:lumMod val="40000"/>
                        <a:lumOff val="60000"/>
                      </a:schemeClr>
                    </a:solidFill>
                  </a:tcPr>
                </a:tc>
                <a:tc>
                  <a:txBody>
                    <a:bodyPr/>
                    <a:lstStyle/>
                    <a:p>
                      <a:pPr algn="ctr"/>
                      <a:r>
                        <a:rPr lang="en-US" dirty="0" smtClean="0"/>
                        <a:t>Mass (g)</a:t>
                      </a:r>
                      <a:endParaRPr lang="en-US" dirty="0"/>
                    </a:p>
                  </a:txBody>
                  <a:tcPr anchor="ctr">
                    <a:solidFill>
                      <a:schemeClr val="tx2">
                        <a:lumMod val="40000"/>
                        <a:lumOff val="60000"/>
                      </a:schemeClr>
                    </a:solidFill>
                  </a:tcPr>
                </a:tc>
                <a:tc>
                  <a:txBody>
                    <a:bodyPr/>
                    <a:lstStyle/>
                    <a:p>
                      <a:pPr algn="ctr"/>
                      <a:r>
                        <a:rPr lang="en-US" dirty="0" smtClean="0"/>
                        <a:t>Trial 1</a:t>
                      </a:r>
                    </a:p>
                    <a:p>
                      <a:pPr algn="ctr"/>
                      <a:r>
                        <a:rPr lang="en-US" dirty="0" smtClean="0"/>
                        <a:t>Time (s)</a:t>
                      </a:r>
                      <a:endParaRPr lang="en-US" dirty="0"/>
                    </a:p>
                  </a:txBody>
                  <a:tcPr anchor="ctr">
                    <a:solidFill>
                      <a:schemeClr val="tx2">
                        <a:lumMod val="40000"/>
                        <a:lumOff val="60000"/>
                      </a:schemeClr>
                    </a:solidFill>
                  </a:tcPr>
                </a:tc>
                <a:tc>
                  <a:txBody>
                    <a:bodyPr/>
                    <a:lstStyle/>
                    <a:p>
                      <a:pPr algn="ctr"/>
                      <a:r>
                        <a:rPr lang="en-US" dirty="0" smtClean="0"/>
                        <a:t>Trial</a:t>
                      </a:r>
                      <a:r>
                        <a:rPr lang="en-US" baseline="0" dirty="0" smtClean="0"/>
                        <a:t> 2</a:t>
                      </a:r>
                    </a:p>
                    <a:p>
                      <a:pPr algn="ctr"/>
                      <a:r>
                        <a:rPr lang="en-US" baseline="0" dirty="0" smtClean="0"/>
                        <a:t>Time (s)</a:t>
                      </a:r>
                      <a:endParaRPr lang="en-US" dirty="0"/>
                    </a:p>
                  </a:txBody>
                  <a:tcPr anchor="ctr">
                    <a:solidFill>
                      <a:schemeClr val="tx2">
                        <a:lumMod val="40000"/>
                        <a:lumOff val="60000"/>
                      </a:schemeClr>
                    </a:solidFill>
                  </a:tcPr>
                </a:tc>
                <a:tc>
                  <a:txBody>
                    <a:bodyPr/>
                    <a:lstStyle/>
                    <a:p>
                      <a:pPr algn="ctr"/>
                      <a:r>
                        <a:rPr lang="en-US" dirty="0" smtClean="0"/>
                        <a:t>Trial 3</a:t>
                      </a:r>
                    </a:p>
                    <a:p>
                      <a:pPr algn="ctr"/>
                      <a:r>
                        <a:rPr lang="en-US" dirty="0" smtClean="0"/>
                        <a:t>Time (s)</a:t>
                      </a:r>
                      <a:endParaRPr lang="en-US" dirty="0"/>
                    </a:p>
                  </a:txBody>
                  <a:tcPr anchor="ctr">
                    <a:solidFill>
                      <a:schemeClr val="tx2">
                        <a:lumMod val="40000"/>
                        <a:lumOff val="60000"/>
                      </a:schemeClr>
                    </a:solidFill>
                  </a:tcPr>
                </a:tc>
              </a:tr>
              <a:tr h="370840">
                <a:tc>
                  <a:txBody>
                    <a:bodyPr/>
                    <a:lstStyle/>
                    <a:p>
                      <a:pPr algn="ctr"/>
                      <a:r>
                        <a:rPr lang="en-US" dirty="0" smtClean="0"/>
                        <a:t>Car A</a:t>
                      </a:r>
                      <a:endParaRPr lang="en-US" dirty="0"/>
                    </a:p>
                  </a:txBody>
                  <a:tcPr/>
                </a:tc>
                <a:tc>
                  <a:txBody>
                    <a:bodyPr/>
                    <a:lstStyle/>
                    <a:p>
                      <a:pPr algn="ctr"/>
                      <a:r>
                        <a:rPr lang="en-US" dirty="0" smtClean="0"/>
                        <a:t>15.5 </a:t>
                      </a:r>
                      <a:endParaRPr lang="en-US" dirty="0"/>
                    </a:p>
                  </a:txBody>
                  <a:tcPr/>
                </a:tc>
                <a:tc>
                  <a:txBody>
                    <a:bodyPr/>
                    <a:lstStyle/>
                    <a:p>
                      <a:pPr algn="ctr"/>
                      <a:r>
                        <a:rPr lang="en-US" dirty="0" smtClean="0"/>
                        <a:t>4.7</a:t>
                      </a:r>
                      <a:endParaRPr lang="en-US" dirty="0"/>
                    </a:p>
                  </a:txBody>
                  <a:tcPr/>
                </a:tc>
                <a:tc>
                  <a:txBody>
                    <a:bodyPr/>
                    <a:lstStyle/>
                    <a:p>
                      <a:pPr algn="ctr"/>
                      <a:r>
                        <a:rPr lang="en-US" dirty="0" smtClean="0"/>
                        <a:t>4.9</a:t>
                      </a:r>
                      <a:endParaRPr lang="en-US" dirty="0"/>
                    </a:p>
                  </a:txBody>
                  <a:tcPr/>
                </a:tc>
                <a:tc>
                  <a:txBody>
                    <a:bodyPr/>
                    <a:lstStyle/>
                    <a:p>
                      <a:pPr algn="ctr"/>
                      <a:r>
                        <a:rPr lang="en-US" dirty="0" smtClean="0"/>
                        <a:t>4.7</a:t>
                      </a:r>
                      <a:endParaRPr lang="en-US" dirty="0"/>
                    </a:p>
                  </a:txBody>
                  <a:tcPr/>
                </a:tc>
              </a:tr>
              <a:tr h="370840">
                <a:tc>
                  <a:txBody>
                    <a:bodyPr/>
                    <a:lstStyle/>
                    <a:p>
                      <a:pPr algn="ctr"/>
                      <a:r>
                        <a:rPr lang="en-US" dirty="0" smtClean="0"/>
                        <a:t>Car B</a:t>
                      </a:r>
                      <a:endParaRPr lang="en-US" dirty="0"/>
                    </a:p>
                  </a:txBody>
                  <a:tcPr/>
                </a:tc>
                <a:tc>
                  <a:txBody>
                    <a:bodyPr/>
                    <a:lstStyle/>
                    <a:p>
                      <a:pPr algn="ctr"/>
                      <a:r>
                        <a:rPr lang="en-US" dirty="0" smtClean="0"/>
                        <a:t>20.2</a:t>
                      </a:r>
                      <a:endParaRPr lang="en-US" dirty="0"/>
                    </a:p>
                  </a:txBody>
                  <a:tcPr/>
                </a:tc>
                <a:tc>
                  <a:txBody>
                    <a:bodyPr/>
                    <a:lstStyle/>
                    <a:p>
                      <a:pPr algn="ctr"/>
                      <a:r>
                        <a:rPr lang="en-US" dirty="0" smtClean="0"/>
                        <a:t>3.3</a:t>
                      </a:r>
                      <a:endParaRPr lang="en-US" dirty="0"/>
                    </a:p>
                  </a:txBody>
                  <a:tcPr/>
                </a:tc>
                <a:tc>
                  <a:txBody>
                    <a:bodyPr/>
                    <a:lstStyle/>
                    <a:p>
                      <a:pPr algn="ctr"/>
                      <a:r>
                        <a:rPr lang="en-US" dirty="0" smtClean="0"/>
                        <a:t>2.0</a:t>
                      </a:r>
                      <a:endParaRPr lang="en-US" dirty="0"/>
                    </a:p>
                  </a:txBody>
                  <a:tcPr/>
                </a:tc>
                <a:tc>
                  <a:txBody>
                    <a:bodyPr/>
                    <a:lstStyle/>
                    <a:p>
                      <a:pPr algn="ctr"/>
                      <a:r>
                        <a:rPr lang="en-US" dirty="0" smtClean="0"/>
                        <a:t>3.1</a:t>
                      </a:r>
                      <a:endParaRPr lang="en-US" dirty="0"/>
                    </a:p>
                  </a:txBody>
                  <a:tcPr/>
                </a:tc>
              </a:tr>
              <a:tr h="370840">
                <a:tc>
                  <a:txBody>
                    <a:bodyPr/>
                    <a:lstStyle/>
                    <a:p>
                      <a:pPr algn="ctr"/>
                      <a:r>
                        <a:rPr lang="en-US" dirty="0" smtClean="0"/>
                        <a:t>Car C</a:t>
                      </a:r>
                      <a:endParaRPr lang="en-US" dirty="0"/>
                    </a:p>
                  </a:txBody>
                  <a:tcPr/>
                </a:tc>
                <a:tc>
                  <a:txBody>
                    <a:bodyPr/>
                    <a:lstStyle/>
                    <a:p>
                      <a:pPr algn="ctr"/>
                      <a:r>
                        <a:rPr lang="en-US" dirty="0" smtClean="0"/>
                        <a:t>7.9</a:t>
                      </a:r>
                      <a:endParaRPr lang="en-US" dirty="0"/>
                    </a:p>
                  </a:txBody>
                  <a:tcPr/>
                </a:tc>
                <a:tc>
                  <a:txBody>
                    <a:bodyPr/>
                    <a:lstStyle/>
                    <a:p>
                      <a:pPr algn="ctr"/>
                      <a:r>
                        <a:rPr lang="en-US" dirty="0" smtClean="0"/>
                        <a:t>5.9</a:t>
                      </a:r>
                      <a:endParaRPr lang="en-US" dirty="0"/>
                    </a:p>
                  </a:txBody>
                  <a:tcPr/>
                </a:tc>
                <a:tc>
                  <a:txBody>
                    <a:bodyPr/>
                    <a:lstStyle/>
                    <a:p>
                      <a:pPr algn="ctr"/>
                      <a:r>
                        <a:rPr lang="en-US" dirty="0" smtClean="0"/>
                        <a:t>5.6</a:t>
                      </a:r>
                      <a:endParaRPr lang="en-US" dirty="0"/>
                    </a:p>
                  </a:txBody>
                  <a:tcPr/>
                </a:tc>
                <a:tc>
                  <a:txBody>
                    <a:bodyPr/>
                    <a:lstStyle/>
                    <a:p>
                      <a:pPr algn="ctr"/>
                      <a:r>
                        <a:rPr lang="en-US" dirty="0" smtClean="0"/>
                        <a:t>5.8</a:t>
                      </a:r>
                      <a:endParaRPr lang="en-US" dirty="0"/>
                    </a:p>
                  </a:txBody>
                  <a:tcPr/>
                </a:tc>
              </a:tr>
              <a:tr h="370840">
                <a:tc>
                  <a:txBody>
                    <a:bodyPr/>
                    <a:lstStyle/>
                    <a:p>
                      <a:pPr algn="ctr"/>
                      <a:r>
                        <a:rPr lang="en-US" dirty="0" smtClean="0"/>
                        <a:t>Ball A</a:t>
                      </a:r>
                      <a:endParaRPr lang="en-US" dirty="0"/>
                    </a:p>
                  </a:txBody>
                  <a:tcPr/>
                </a:tc>
                <a:tc>
                  <a:txBody>
                    <a:bodyPr/>
                    <a:lstStyle/>
                    <a:p>
                      <a:pPr algn="ctr"/>
                      <a:r>
                        <a:rPr lang="en-US" dirty="0" smtClean="0"/>
                        <a:t>15.7</a:t>
                      </a:r>
                      <a:endParaRPr lang="en-US" dirty="0"/>
                    </a:p>
                  </a:txBody>
                  <a:tcPr/>
                </a:tc>
                <a:tc>
                  <a:txBody>
                    <a:bodyPr/>
                    <a:lstStyle/>
                    <a:p>
                      <a:pPr algn="ctr"/>
                      <a:r>
                        <a:rPr lang="en-US" dirty="0" smtClean="0"/>
                        <a:t>4.8</a:t>
                      </a:r>
                      <a:endParaRPr lang="en-US" dirty="0"/>
                    </a:p>
                  </a:txBody>
                  <a:tcPr/>
                </a:tc>
                <a:tc>
                  <a:txBody>
                    <a:bodyPr/>
                    <a:lstStyle/>
                    <a:p>
                      <a:pPr algn="ctr"/>
                      <a:r>
                        <a:rPr lang="en-US" dirty="0" smtClean="0"/>
                        <a:t>4.6</a:t>
                      </a:r>
                      <a:endParaRPr lang="en-US" dirty="0"/>
                    </a:p>
                  </a:txBody>
                  <a:tcPr/>
                </a:tc>
                <a:tc>
                  <a:txBody>
                    <a:bodyPr/>
                    <a:lstStyle/>
                    <a:p>
                      <a:pPr algn="ctr"/>
                      <a:r>
                        <a:rPr lang="en-US" dirty="0" smtClean="0"/>
                        <a:t>4.6</a:t>
                      </a:r>
                      <a:endParaRPr lang="en-US" dirty="0"/>
                    </a:p>
                  </a:txBody>
                  <a:tcPr/>
                </a:tc>
              </a:tr>
              <a:tr h="370840">
                <a:tc>
                  <a:txBody>
                    <a:bodyPr/>
                    <a:lstStyle/>
                    <a:p>
                      <a:pPr algn="ctr"/>
                      <a:r>
                        <a:rPr lang="en-US" dirty="0" smtClean="0"/>
                        <a:t>Ball B</a:t>
                      </a:r>
                      <a:endParaRPr lang="en-US" dirty="0"/>
                    </a:p>
                  </a:txBody>
                  <a:tcPr/>
                </a:tc>
                <a:tc>
                  <a:txBody>
                    <a:bodyPr/>
                    <a:lstStyle/>
                    <a:p>
                      <a:pPr algn="ctr"/>
                      <a:r>
                        <a:rPr lang="en-US" dirty="0" smtClean="0"/>
                        <a:t>27.1</a:t>
                      </a:r>
                      <a:endParaRPr lang="en-US" dirty="0"/>
                    </a:p>
                  </a:txBody>
                  <a:tcPr/>
                </a:tc>
                <a:tc>
                  <a:txBody>
                    <a:bodyPr/>
                    <a:lstStyle/>
                    <a:p>
                      <a:pPr algn="ctr"/>
                      <a:r>
                        <a:rPr lang="en-US" dirty="0" smtClean="0"/>
                        <a:t>4.9</a:t>
                      </a:r>
                      <a:endParaRPr lang="en-US" dirty="0"/>
                    </a:p>
                  </a:txBody>
                  <a:tcPr/>
                </a:tc>
                <a:tc>
                  <a:txBody>
                    <a:bodyPr/>
                    <a:lstStyle/>
                    <a:p>
                      <a:pPr algn="ctr"/>
                      <a:r>
                        <a:rPr lang="en-US" dirty="0" smtClean="0"/>
                        <a:t>5.3</a:t>
                      </a:r>
                      <a:endParaRPr lang="en-US" dirty="0"/>
                    </a:p>
                  </a:txBody>
                  <a:tcPr/>
                </a:tc>
                <a:tc>
                  <a:txBody>
                    <a:bodyPr/>
                    <a:lstStyle/>
                    <a:p>
                      <a:pPr algn="ctr"/>
                      <a:r>
                        <a:rPr lang="en-US" dirty="0" smtClean="0"/>
                        <a:t>5.0</a:t>
                      </a:r>
                      <a:endParaRPr lang="en-US" dirty="0"/>
                    </a:p>
                  </a:txBody>
                  <a:tcPr/>
                </a:tc>
              </a:tr>
              <a:tr h="370840">
                <a:tc>
                  <a:txBody>
                    <a:bodyPr/>
                    <a:lstStyle/>
                    <a:p>
                      <a:pPr algn="ctr"/>
                      <a:r>
                        <a:rPr lang="en-US" dirty="0" smtClean="0"/>
                        <a:t>Ball C</a:t>
                      </a:r>
                      <a:endParaRPr lang="en-US" dirty="0"/>
                    </a:p>
                  </a:txBody>
                  <a:tcPr/>
                </a:tc>
                <a:tc>
                  <a:txBody>
                    <a:bodyPr/>
                    <a:lstStyle/>
                    <a:p>
                      <a:pPr algn="ctr"/>
                      <a:r>
                        <a:rPr lang="en-US" dirty="0" smtClean="0"/>
                        <a:t>5.5</a:t>
                      </a:r>
                      <a:endParaRPr lang="en-US" dirty="0"/>
                    </a:p>
                  </a:txBody>
                  <a:tcPr/>
                </a:tc>
                <a:tc>
                  <a:txBody>
                    <a:bodyPr/>
                    <a:lstStyle/>
                    <a:p>
                      <a:pPr algn="ctr"/>
                      <a:r>
                        <a:rPr lang="en-US" dirty="0" smtClean="0"/>
                        <a:t>6.0</a:t>
                      </a:r>
                      <a:endParaRPr lang="en-US" dirty="0"/>
                    </a:p>
                  </a:txBody>
                  <a:tcPr/>
                </a:tc>
                <a:tc>
                  <a:txBody>
                    <a:bodyPr/>
                    <a:lstStyle/>
                    <a:p>
                      <a:pPr algn="ctr"/>
                      <a:r>
                        <a:rPr lang="en-US" dirty="0" smtClean="0"/>
                        <a:t>6.2</a:t>
                      </a:r>
                      <a:endParaRPr lang="en-US" dirty="0"/>
                    </a:p>
                  </a:txBody>
                  <a:tcPr/>
                </a:tc>
                <a:tc>
                  <a:txBody>
                    <a:bodyPr/>
                    <a:lstStyle/>
                    <a:p>
                      <a:pPr algn="ctr"/>
                      <a:r>
                        <a:rPr lang="en-US" dirty="0" smtClean="0"/>
                        <a:t>6.3</a:t>
                      </a:r>
                      <a:endParaRPr lang="en-US" dirty="0"/>
                    </a:p>
                  </a:txBody>
                  <a:tcPr/>
                </a:tc>
              </a:tr>
            </a:tbl>
          </a:graphicData>
        </a:graphic>
      </p:graphicFrame>
      <p:sp>
        <p:nvSpPr>
          <p:cNvPr id="5" name="TextBox 4"/>
          <p:cNvSpPr txBox="1"/>
          <p:nvPr/>
        </p:nvSpPr>
        <p:spPr>
          <a:xfrm>
            <a:off x="228600" y="4953000"/>
            <a:ext cx="8763000" cy="1815882"/>
          </a:xfrm>
          <a:prstGeom prst="rect">
            <a:avLst/>
          </a:prstGeom>
          <a:solidFill>
            <a:schemeClr val="bg1"/>
          </a:solidFill>
        </p:spPr>
        <p:txBody>
          <a:bodyPr wrap="square" rtlCol="0">
            <a:spAutoFit/>
          </a:bodyPr>
          <a:lstStyle/>
          <a:p>
            <a:pPr algn="ctr"/>
            <a:r>
              <a:rPr lang="en-US" sz="2800" dirty="0" smtClean="0">
                <a:latin typeface="Arial" pitchFamily="34" charset="0"/>
                <a:cs typeface="Arial" pitchFamily="34" charset="0"/>
              </a:rPr>
              <a:t>Based solely on the data above, what is one conclusion you can make?  What evidence do you have to support it?  What other evidence would you like to have?</a:t>
            </a:r>
            <a:endParaRPr lang="en-US" sz="2800" dirty="0">
              <a:latin typeface="Arial" pitchFamily="34" charset="0"/>
              <a:cs typeface="Arial" pitchFamily="34" charset="0"/>
            </a:endParaRPr>
          </a:p>
        </p:txBody>
      </p:sp>
      <p:sp>
        <p:nvSpPr>
          <p:cNvPr id="6" name="TextBox 5"/>
          <p:cNvSpPr txBox="1"/>
          <p:nvPr/>
        </p:nvSpPr>
        <p:spPr>
          <a:xfrm>
            <a:off x="0" y="6211669"/>
            <a:ext cx="3733800" cy="646331"/>
          </a:xfrm>
          <a:prstGeom prst="rect">
            <a:avLst/>
          </a:prstGeom>
          <a:noFill/>
        </p:spPr>
        <p:txBody>
          <a:bodyPr wrap="square" rtlCol="0">
            <a:spAutoFit/>
          </a:bodyPr>
          <a:lstStyle/>
          <a:p>
            <a:r>
              <a:rPr lang="en-US" dirty="0" smtClean="0">
                <a:solidFill>
                  <a:schemeClr val="tx2">
                    <a:lumMod val="75000"/>
                  </a:schemeClr>
                </a:solidFill>
              </a:rPr>
              <a:t>SC.8.N.1.1, SC.8.N.1.3, </a:t>
            </a:r>
          </a:p>
          <a:p>
            <a:r>
              <a:rPr lang="en-US" dirty="0" smtClean="0">
                <a:solidFill>
                  <a:schemeClr val="tx2">
                    <a:lumMod val="75000"/>
                  </a:schemeClr>
                </a:solidFill>
              </a:rPr>
              <a:t>SC.6.N.1.1, SC.7.N.1.1</a:t>
            </a:r>
            <a:endParaRPr lang="en-US" dirty="0">
              <a:solidFill>
                <a:schemeClr val="tx2">
                  <a:lumMod val="75000"/>
                </a:schemeClr>
              </a:solidFill>
            </a:endParaRPr>
          </a:p>
        </p:txBody>
      </p:sp>
      <p:sp>
        <p:nvSpPr>
          <p:cNvPr id="8" name="Slide Number Placeholder 7"/>
          <p:cNvSpPr>
            <a:spLocks noGrp="1"/>
          </p:cNvSpPr>
          <p:nvPr>
            <p:ph type="sldNum" sz="quarter" idx="12"/>
          </p:nvPr>
        </p:nvSpPr>
        <p:spPr/>
        <p:txBody>
          <a:bodyPr/>
          <a:lstStyle/>
          <a:p>
            <a:fld id="{BCDEDF1F-DF55-4DDE-BCEB-9257A28D3A73}"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Scientific Knowledge</a:t>
            </a:r>
            <a:endParaRPr lang="en-US" dirty="0">
              <a:solidFill>
                <a:schemeClr val="tx1"/>
              </a:solidFill>
            </a:endParaRPr>
          </a:p>
        </p:txBody>
      </p:sp>
      <p:pic>
        <p:nvPicPr>
          <p:cNvPr id="108548" name="Picture 4" descr="http://vintagespace.files.wordpress.com/2011/11/poor-pluto.jpg"/>
          <p:cNvPicPr>
            <a:picLocks noChangeAspect="1" noChangeArrowheads="1"/>
          </p:cNvPicPr>
          <p:nvPr/>
        </p:nvPicPr>
        <p:blipFill>
          <a:blip r:embed="rId2" cstate="print"/>
          <a:srcRect/>
          <a:stretch>
            <a:fillRect/>
          </a:stretch>
        </p:blipFill>
        <p:spPr bwMode="auto">
          <a:xfrm>
            <a:off x="1600199" y="1600200"/>
            <a:ext cx="6784553" cy="3810000"/>
          </a:xfrm>
          <a:prstGeom prst="rect">
            <a:avLst/>
          </a:prstGeom>
          <a:noFill/>
        </p:spPr>
      </p:pic>
      <p:sp>
        <p:nvSpPr>
          <p:cNvPr id="6" name="TextBox 5"/>
          <p:cNvSpPr txBox="1"/>
          <p:nvPr/>
        </p:nvSpPr>
        <p:spPr>
          <a:xfrm>
            <a:off x="381000" y="5288340"/>
            <a:ext cx="8305800" cy="1569660"/>
          </a:xfrm>
          <a:prstGeom prst="rect">
            <a:avLst/>
          </a:prstGeom>
          <a:solidFill>
            <a:schemeClr val="bg1"/>
          </a:solidFill>
        </p:spPr>
        <p:txBody>
          <a:bodyPr wrap="square" rtlCol="0">
            <a:spAutoFit/>
          </a:bodyPr>
          <a:lstStyle/>
          <a:p>
            <a:pPr algn="ctr"/>
            <a:r>
              <a:rPr lang="en-US" sz="3200" b="1" dirty="0" smtClean="0">
                <a:latin typeface="Arial" pitchFamily="34" charset="0"/>
                <a:cs typeface="Arial" pitchFamily="34" charset="0"/>
              </a:rPr>
              <a:t>To what change in scientific knowledge does the cartoon above refer?</a:t>
            </a:r>
          </a:p>
          <a:p>
            <a:pPr algn="ctr"/>
            <a:endParaRPr lang="en-US" sz="3200" b="1" dirty="0">
              <a:latin typeface="Arial" pitchFamily="34" charset="0"/>
              <a:cs typeface="Arial" pitchFamily="34" charset="0"/>
            </a:endParaRPr>
          </a:p>
        </p:txBody>
      </p:sp>
      <p:sp>
        <p:nvSpPr>
          <p:cNvPr id="7" name="TextBox 6"/>
          <p:cNvSpPr txBox="1"/>
          <p:nvPr/>
        </p:nvSpPr>
        <p:spPr>
          <a:xfrm>
            <a:off x="0" y="6211669"/>
            <a:ext cx="3505200" cy="646331"/>
          </a:xfrm>
          <a:prstGeom prst="rect">
            <a:avLst/>
          </a:prstGeom>
          <a:noFill/>
        </p:spPr>
        <p:txBody>
          <a:bodyPr wrap="square" rtlCol="0">
            <a:spAutoFit/>
          </a:bodyPr>
          <a:lstStyle/>
          <a:p>
            <a:r>
              <a:rPr lang="en-US" dirty="0" smtClean="0">
                <a:solidFill>
                  <a:schemeClr val="tx2">
                    <a:lumMod val="50000"/>
                  </a:schemeClr>
                </a:solidFill>
              </a:rPr>
              <a:t>SC.6.N.2.2(SC.8.N.1.5), SC.7.N.2.1(SC.7.N.1.7)</a:t>
            </a:r>
            <a:endParaRPr lang="en-US" dirty="0">
              <a:solidFill>
                <a:schemeClr val="tx2">
                  <a:lumMod val="50000"/>
                </a:schemeClr>
              </a:solidFill>
            </a:endParaRPr>
          </a:p>
        </p:txBody>
      </p:sp>
      <p:sp>
        <p:nvSpPr>
          <p:cNvPr id="4" name="Slide Number Placeholder 3"/>
          <p:cNvSpPr>
            <a:spLocks noGrp="1"/>
          </p:cNvSpPr>
          <p:nvPr>
            <p:ph type="sldNum" sz="quarter" idx="12"/>
          </p:nvPr>
        </p:nvSpPr>
        <p:spPr/>
        <p:txBody>
          <a:bodyPr/>
          <a:lstStyle/>
          <a:p>
            <a:fld id="{BCDEDF1F-DF55-4DDE-BCEB-9257A28D3A73}"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Explanations based on Evidence</a:t>
            </a:r>
            <a:endParaRPr lang="en-US" dirty="0">
              <a:solidFill>
                <a:schemeClr val="tx1"/>
              </a:solidFill>
            </a:endParaRPr>
          </a:p>
        </p:txBody>
      </p:sp>
      <p:sp>
        <p:nvSpPr>
          <p:cNvPr id="7" name="Content Placeholder 6"/>
          <p:cNvSpPr>
            <a:spLocks noGrp="1"/>
          </p:cNvSpPr>
          <p:nvPr>
            <p:ph idx="1"/>
          </p:nvPr>
        </p:nvSpPr>
        <p:spPr/>
        <p:txBody>
          <a:bodyPr>
            <a:normAutofit/>
          </a:bodyPr>
          <a:lstStyle/>
          <a:p>
            <a:r>
              <a:rPr lang="en-US" sz="2800" dirty="0" smtClean="0">
                <a:solidFill>
                  <a:schemeClr val="tx1"/>
                </a:solidFill>
                <a:latin typeface="+mj-lt"/>
              </a:rPr>
              <a:t>The Theory of Plate tectonics describes how the Earth’s crust moves and has been moving over time creating the surface as we know it today.</a:t>
            </a:r>
            <a:endParaRPr lang="en-US" sz="2800" dirty="0">
              <a:solidFill>
                <a:schemeClr val="tx1"/>
              </a:solidFill>
              <a:latin typeface="+mj-lt"/>
            </a:endParaRPr>
          </a:p>
        </p:txBody>
      </p:sp>
      <p:sp>
        <p:nvSpPr>
          <p:cNvPr id="6" name="TextBox 5"/>
          <p:cNvSpPr txBox="1"/>
          <p:nvPr/>
        </p:nvSpPr>
        <p:spPr>
          <a:xfrm>
            <a:off x="381000" y="4876800"/>
            <a:ext cx="8305800" cy="2062103"/>
          </a:xfrm>
          <a:prstGeom prst="rect">
            <a:avLst/>
          </a:prstGeom>
          <a:solidFill>
            <a:schemeClr val="bg1"/>
          </a:solidFill>
        </p:spPr>
        <p:txBody>
          <a:bodyPr wrap="square" rtlCol="0">
            <a:spAutoFit/>
          </a:bodyPr>
          <a:lstStyle/>
          <a:p>
            <a:pPr algn="ctr"/>
            <a:r>
              <a:rPr lang="en-US" sz="3200" b="1" dirty="0" smtClean="0">
                <a:latin typeface="Arial" pitchFamily="34" charset="0"/>
                <a:cs typeface="Arial" pitchFamily="34" charset="0"/>
              </a:rPr>
              <a:t>What evidence could be/has been used to support this theory? How could we/do we model this theory?</a:t>
            </a:r>
          </a:p>
          <a:p>
            <a:pPr algn="ctr"/>
            <a:endParaRPr lang="en-US" sz="3200" b="1" dirty="0">
              <a:latin typeface="Arial" pitchFamily="34" charset="0"/>
              <a:cs typeface="Arial" pitchFamily="34" charset="0"/>
            </a:endParaRPr>
          </a:p>
        </p:txBody>
      </p:sp>
      <p:sp>
        <p:nvSpPr>
          <p:cNvPr id="8" name="TextBox 7"/>
          <p:cNvSpPr txBox="1"/>
          <p:nvPr/>
        </p:nvSpPr>
        <p:spPr>
          <a:xfrm>
            <a:off x="0" y="6488668"/>
            <a:ext cx="3505200" cy="369332"/>
          </a:xfrm>
          <a:prstGeom prst="rect">
            <a:avLst/>
          </a:prstGeom>
          <a:noFill/>
        </p:spPr>
        <p:txBody>
          <a:bodyPr wrap="square" rtlCol="0">
            <a:spAutoFit/>
          </a:bodyPr>
          <a:lstStyle/>
          <a:p>
            <a:r>
              <a:rPr lang="en-US" dirty="0" smtClean="0">
                <a:solidFill>
                  <a:schemeClr val="tx2">
                    <a:lumMod val="50000"/>
                  </a:schemeClr>
                </a:solidFill>
              </a:rPr>
              <a:t>SC.8.N.1.6 (SC.7.N.1.6)</a:t>
            </a:r>
            <a:endParaRPr lang="en-US" dirty="0">
              <a:solidFill>
                <a:schemeClr val="tx2">
                  <a:lumMod val="50000"/>
                </a:schemeClr>
              </a:solidFill>
            </a:endParaRPr>
          </a:p>
        </p:txBody>
      </p:sp>
      <p:sp>
        <p:nvSpPr>
          <p:cNvPr id="4" name="Slide Number Placeholder 3"/>
          <p:cNvSpPr>
            <a:spLocks noGrp="1"/>
          </p:cNvSpPr>
          <p:nvPr>
            <p:ph type="sldNum" sz="quarter" idx="12"/>
          </p:nvPr>
        </p:nvSpPr>
        <p:spPr/>
        <p:txBody>
          <a:bodyPr/>
          <a:lstStyle/>
          <a:p>
            <a:fld id="{BCDEDF1F-DF55-4DDE-BCEB-9257A28D3A73}"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Theories </a:t>
            </a:r>
            <a:r>
              <a:rPr lang="en-US" dirty="0" err="1" smtClean="0">
                <a:solidFill>
                  <a:schemeClr val="tx1"/>
                </a:solidFill>
              </a:rPr>
              <a:t>vs</a:t>
            </a:r>
            <a:r>
              <a:rPr lang="en-US" dirty="0" smtClean="0">
                <a:solidFill>
                  <a:schemeClr val="tx1"/>
                </a:solidFill>
              </a:rPr>
              <a:t> Laws</a:t>
            </a:r>
            <a:endParaRPr lang="en-US" dirty="0">
              <a:solidFill>
                <a:schemeClr val="tx1"/>
              </a:solidFill>
            </a:endParaRPr>
          </a:p>
        </p:txBody>
      </p:sp>
      <p:sp>
        <p:nvSpPr>
          <p:cNvPr id="4" name="TextBox 3"/>
          <p:cNvSpPr txBox="1"/>
          <p:nvPr/>
        </p:nvSpPr>
        <p:spPr>
          <a:xfrm>
            <a:off x="0" y="6488668"/>
            <a:ext cx="3505200" cy="369332"/>
          </a:xfrm>
          <a:prstGeom prst="rect">
            <a:avLst/>
          </a:prstGeom>
          <a:noFill/>
        </p:spPr>
        <p:txBody>
          <a:bodyPr wrap="square" rtlCol="0">
            <a:spAutoFit/>
          </a:bodyPr>
          <a:lstStyle/>
          <a:p>
            <a:r>
              <a:rPr lang="en-US" dirty="0" smtClean="0">
                <a:solidFill>
                  <a:schemeClr val="tx2">
                    <a:lumMod val="50000"/>
                  </a:schemeClr>
                </a:solidFill>
              </a:rPr>
              <a:t>SC.7.N.3.1 (SC.6.N.3.1)</a:t>
            </a:r>
            <a:endParaRPr lang="en-US" dirty="0">
              <a:solidFill>
                <a:schemeClr val="tx2">
                  <a:lumMod val="50000"/>
                </a:schemeClr>
              </a:solidFill>
            </a:endParaRPr>
          </a:p>
        </p:txBody>
      </p:sp>
      <p:sp>
        <p:nvSpPr>
          <p:cNvPr id="5" name="Rectangle 4"/>
          <p:cNvSpPr/>
          <p:nvPr/>
        </p:nvSpPr>
        <p:spPr>
          <a:xfrm>
            <a:off x="609600" y="1752600"/>
            <a:ext cx="442973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Plate Tectonics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5791200" y="1828800"/>
            <a:ext cx="225478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Gravity</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609600" y="2895600"/>
            <a:ext cx="4135235"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Conservation </a:t>
            </a:r>
          </a:p>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of Energy</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p:cNvSpPr/>
          <p:nvPr/>
        </p:nvSpPr>
        <p:spPr>
          <a:xfrm>
            <a:off x="5486400" y="3276600"/>
            <a:ext cx="289348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Evolution</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TextBox 10"/>
          <p:cNvSpPr txBox="1"/>
          <p:nvPr/>
        </p:nvSpPr>
        <p:spPr>
          <a:xfrm>
            <a:off x="0" y="4953000"/>
            <a:ext cx="8915400" cy="2062103"/>
          </a:xfrm>
          <a:prstGeom prst="rect">
            <a:avLst/>
          </a:prstGeom>
          <a:solidFill>
            <a:schemeClr val="bg1"/>
          </a:solidFill>
        </p:spPr>
        <p:txBody>
          <a:bodyPr wrap="square" rtlCol="0">
            <a:spAutoFit/>
          </a:bodyPr>
          <a:lstStyle/>
          <a:p>
            <a:pPr algn="ctr"/>
            <a:r>
              <a:rPr lang="en-US" sz="3200" dirty="0" smtClean="0">
                <a:latin typeface="Arial" pitchFamily="34" charset="0"/>
                <a:cs typeface="Arial" pitchFamily="34" charset="0"/>
              </a:rPr>
              <a:t>Which topics above relate to a </a:t>
            </a:r>
            <a:r>
              <a:rPr lang="en-US" sz="3200" u="sng" dirty="0" smtClean="0">
                <a:latin typeface="Arial" pitchFamily="34" charset="0"/>
                <a:cs typeface="Arial" pitchFamily="34" charset="0"/>
              </a:rPr>
              <a:t>theory</a:t>
            </a:r>
            <a:r>
              <a:rPr lang="en-US" sz="3200" dirty="0" smtClean="0">
                <a:latin typeface="Arial" pitchFamily="34" charset="0"/>
                <a:cs typeface="Arial" pitchFamily="34" charset="0"/>
              </a:rPr>
              <a:t> and which to a </a:t>
            </a:r>
            <a:r>
              <a:rPr lang="en-US" sz="3200" u="sng" dirty="0" smtClean="0">
                <a:latin typeface="Arial" pitchFamily="34" charset="0"/>
                <a:cs typeface="Arial" pitchFamily="34" charset="0"/>
              </a:rPr>
              <a:t>law</a:t>
            </a:r>
            <a:r>
              <a:rPr lang="en-US" sz="3200" dirty="0" smtClean="0">
                <a:latin typeface="Arial" pitchFamily="34" charset="0"/>
                <a:cs typeface="Arial" pitchFamily="34" charset="0"/>
              </a:rPr>
              <a:t>? How do theories and laws differ?</a:t>
            </a:r>
          </a:p>
          <a:p>
            <a:pPr algn="ctr"/>
            <a:endParaRPr lang="en-US" sz="3200" dirty="0" smtClean="0">
              <a:latin typeface="Arial" pitchFamily="34" charset="0"/>
              <a:cs typeface="Arial" pitchFamily="34" charset="0"/>
            </a:endParaRPr>
          </a:p>
          <a:p>
            <a:pPr algn="ctr"/>
            <a:endParaRPr lang="en-US" sz="3200"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BCDEDF1F-DF55-4DDE-BCEB-9257A28D3A73}"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Modifying Theories</a:t>
            </a:r>
            <a:endParaRPr lang="en-US" dirty="0">
              <a:solidFill>
                <a:schemeClr val="tx1"/>
              </a:solidFill>
            </a:endParaRPr>
          </a:p>
        </p:txBody>
      </p:sp>
      <p:pic>
        <p:nvPicPr>
          <p:cNvPr id="144386" name="Picture 2" descr="http://upload.wikimedia.org/wikipedia/commons/thumb/f/ff/Plum_pudding_atom.svg/220px-Plum_pudding_atom.svg.png"/>
          <p:cNvPicPr>
            <a:picLocks noChangeAspect="1" noChangeArrowheads="1"/>
          </p:cNvPicPr>
          <p:nvPr/>
        </p:nvPicPr>
        <p:blipFill>
          <a:blip r:embed="rId2" cstate="print"/>
          <a:srcRect/>
          <a:stretch>
            <a:fillRect/>
          </a:stretch>
        </p:blipFill>
        <p:spPr bwMode="auto">
          <a:xfrm>
            <a:off x="457200" y="1981200"/>
            <a:ext cx="2095500" cy="2095501"/>
          </a:xfrm>
          <a:prstGeom prst="rect">
            <a:avLst/>
          </a:prstGeom>
          <a:noFill/>
        </p:spPr>
      </p:pic>
      <p:pic>
        <p:nvPicPr>
          <p:cNvPr id="144390" name="Picture 6" descr="http://reich-chemistry.wikispaces.com/file/view/00080041.jpg/185352475/00080041.jpg"/>
          <p:cNvPicPr>
            <a:picLocks noChangeAspect="1" noChangeArrowheads="1"/>
          </p:cNvPicPr>
          <p:nvPr/>
        </p:nvPicPr>
        <p:blipFill>
          <a:blip r:embed="rId3" cstate="print"/>
          <a:srcRect/>
          <a:stretch>
            <a:fillRect/>
          </a:stretch>
        </p:blipFill>
        <p:spPr bwMode="auto">
          <a:xfrm>
            <a:off x="6629400" y="2209800"/>
            <a:ext cx="1905000" cy="1771651"/>
          </a:xfrm>
          <a:prstGeom prst="rect">
            <a:avLst/>
          </a:prstGeom>
          <a:noFill/>
        </p:spPr>
      </p:pic>
      <p:pic>
        <p:nvPicPr>
          <p:cNvPr id="144392" name="Picture 8" descr="http://education.jlab.org/qa/atom_model_03.gif"/>
          <p:cNvPicPr>
            <a:picLocks noChangeAspect="1" noChangeArrowheads="1"/>
          </p:cNvPicPr>
          <p:nvPr/>
        </p:nvPicPr>
        <p:blipFill>
          <a:blip r:embed="rId4" cstate="print"/>
          <a:srcRect l="16250" r="15000"/>
          <a:stretch>
            <a:fillRect/>
          </a:stretch>
        </p:blipFill>
        <p:spPr bwMode="auto">
          <a:xfrm>
            <a:off x="3505200" y="1981200"/>
            <a:ext cx="2133600" cy="2075411"/>
          </a:xfrm>
          <a:prstGeom prst="rect">
            <a:avLst/>
          </a:prstGeom>
          <a:noFill/>
        </p:spPr>
      </p:pic>
      <p:sp>
        <p:nvSpPr>
          <p:cNvPr id="10" name="Right Arrow 9"/>
          <p:cNvSpPr/>
          <p:nvPr/>
        </p:nvSpPr>
        <p:spPr>
          <a:xfrm>
            <a:off x="2590800" y="2819400"/>
            <a:ext cx="762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5791200" y="2743200"/>
            <a:ext cx="762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52800" y="1981200"/>
            <a:ext cx="304800" cy="4572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0" y="4572000"/>
            <a:ext cx="8763000" cy="2554545"/>
          </a:xfrm>
          <a:prstGeom prst="rect">
            <a:avLst/>
          </a:prstGeom>
          <a:solidFill>
            <a:schemeClr val="bg1"/>
          </a:solidFill>
        </p:spPr>
        <p:txBody>
          <a:bodyPr wrap="square" rtlCol="0">
            <a:spAutoFit/>
          </a:bodyPr>
          <a:lstStyle/>
          <a:p>
            <a:pPr algn="ctr"/>
            <a:r>
              <a:rPr lang="en-US" sz="3200" dirty="0" smtClean="0">
                <a:latin typeface="Arial" pitchFamily="34" charset="0"/>
                <a:cs typeface="Arial" pitchFamily="34" charset="0"/>
              </a:rPr>
              <a:t>Three of the many models of the atom are shown above.  Describe some of the ways that the Atomic Theory has changed over time.</a:t>
            </a:r>
          </a:p>
          <a:p>
            <a:pPr algn="ctr"/>
            <a:endParaRPr lang="en-US" sz="3200" dirty="0" smtClean="0">
              <a:latin typeface="Arial" pitchFamily="34" charset="0"/>
              <a:cs typeface="Arial" pitchFamily="34" charset="0"/>
            </a:endParaRPr>
          </a:p>
          <a:p>
            <a:pPr algn="ctr"/>
            <a:endParaRPr lang="en-US" sz="3200" dirty="0">
              <a:latin typeface="Arial" pitchFamily="34" charset="0"/>
              <a:cs typeface="Arial" pitchFamily="34" charset="0"/>
            </a:endParaRPr>
          </a:p>
        </p:txBody>
      </p:sp>
      <p:sp>
        <p:nvSpPr>
          <p:cNvPr id="14" name="TextBox 13"/>
          <p:cNvSpPr txBox="1"/>
          <p:nvPr/>
        </p:nvSpPr>
        <p:spPr>
          <a:xfrm>
            <a:off x="0" y="6488668"/>
            <a:ext cx="3505200" cy="369332"/>
          </a:xfrm>
          <a:prstGeom prst="rect">
            <a:avLst/>
          </a:prstGeom>
          <a:noFill/>
        </p:spPr>
        <p:txBody>
          <a:bodyPr wrap="square" rtlCol="0">
            <a:spAutoFit/>
          </a:bodyPr>
          <a:lstStyle/>
          <a:p>
            <a:r>
              <a:rPr lang="en-US" dirty="0" smtClean="0">
                <a:solidFill>
                  <a:schemeClr val="tx2">
                    <a:lumMod val="50000"/>
                  </a:schemeClr>
                </a:solidFill>
              </a:rPr>
              <a:t>SC.8.N.3.2</a:t>
            </a:r>
            <a:endParaRPr lang="en-US" dirty="0">
              <a:solidFill>
                <a:schemeClr val="tx2">
                  <a:lumMod val="50000"/>
                </a:schemeClr>
              </a:solidFill>
            </a:endParaRPr>
          </a:p>
        </p:txBody>
      </p:sp>
      <p:sp>
        <p:nvSpPr>
          <p:cNvPr id="4" name="Slide Number Placeholder 3"/>
          <p:cNvSpPr>
            <a:spLocks noGrp="1"/>
          </p:cNvSpPr>
          <p:nvPr>
            <p:ph type="sldNum" sz="quarter" idx="12"/>
          </p:nvPr>
        </p:nvSpPr>
        <p:spPr/>
        <p:txBody>
          <a:bodyPr/>
          <a:lstStyle/>
          <a:p>
            <a:fld id="{BCDEDF1F-DF55-4DDE-BCEB-9257A28D3A73}"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Comparing Objects in Space</a:t>
            </a:r>
            <a:endParaRPr lang="en-US" dirty="0">
              <a:solidFill>
                <a:schemeClr val="tx1"/>
              </a:solidFill>
            </a:endParaRPr>
          </a:p>
        </p:txBody>
      </p:sp>
      <p:sp>
        <p:nvSpPr>
          <p:cNvPr id="4" name="TextBox 3"/>
          <p:cNvSpPr txBox="1"/>
          <p:nvPr/>
        </p:nvSpPr>
        <p:spPr>
          <a:xfrm>
            <a:off x="304800" y="5029200"/>
            <a:ext cx="8686800" cy="1569660"/>
          </a:xfrm>
          <a:prstGeom prst="rect">
            <a:avLst/>
          </a:prstGeom>
          <a:solidFill>
            <a:schemeClr val="bg1"/>
          </a:solidFill>
        </p:spPr>
        <p:txBody>
          <a:bodyPr wrap="square" rtlCol="0">
            <a:spAutoFit/>
          </a:bodyPr>
          <a:lstStyle/>
          <a:p>
            <a:pPr algn="ctr"/>
            <a:r>
              <a:rPr lang="en-US" sz="3200" dirty="0" smtClean="0">
                <a:latin typeface="Arial" pitchFamily="34" charset="0"/>
                <a:cs typeface="Arial" pitchFamily="34" charset="0"/>
              </a:rPr>
              <a:t>How do the objects above compare to Earth in terms of </a:t>
            </a:r>
            <a:r>
              <a:rPr lang="en-US" sz="3200" u="sng" dirty="0" smtClean="0">
                <a:latin typeface="Arial" pitchFamily="34" charset="0"/>
                <a:cs typeface="Arial" pitchFamily="34" charset="0"/>
              </a:rPr>
              <a:t>size</a:t>
            </a:r>
            <a:r>
              <a:rPr lang="en-US" sz="3200" dirty="0" smtClean="0">
                <a:latin typeface="Arial" pitchFamily="34" charset="0"/>
                <a:cs typeface="Arial" pitchFamily="34" charset="0"/>
              </a:rPr>
              <a:t>, </a:t>
            </a:r>
            <a:r>
              <a:rPr lang="en-US" sz="3200" u="sng" dirty="0" smtClean="0">
                <a:latin typeface="Arial" pitchFamily="34" charset="0"/>
                <a:cs typeface="Arial" pitchFamily="34" charset="0"/>
              </a:rPr>
              <a:t>distance from the Sun</a:t>
            </a:r>
            <a:r>
              <a:rPr lang="en-US" sz="3200" dirty="0" smtClean="0">
                <a:latin typeface="Arial" pitchFamily="34" charset="0"/>
                <a:cs typeface="Arial" pitchFamily="34" charset="0"/>
              </a:rPr>
              <a:t>, and </a:t>
            </a:r>
            <a:r>
              <a:rPr lang="en-US" sz="3200" u="sng" dirty="0" smtClean="0">
                <a:latin typeface="Arial" pitchFamily="34" charset="0"/>
                <a:cs typeface="Arial" pitchFamily="34" charset="0"/>
              </a:rPr>
              <a:t>atmospheric composition</a:t>
            </a:r>
            <a:r>
              <a:rPr lang="en-US" sz="3200" dirty="0" smtClean="0">
                <a:latin typeface="Arial" pitchFamily="34" charset="0"/>
                <a:cs typeface="Arial" pitchFamily="34" charset="0"/>
              </a:rPr>
              <a:t>? </a:t>
            </a:r>
            <a:endParaRPr lang="en-US" sz="3200" dirty="0">
              <a:latin typeface="Arial" pitchFamily="34" charset="0"/>
              <a:cs typeface="Arial" pitchFamily="34" charset="0"/>
            </a:endParaRPr>
          </a:p>
        </p:txBody>
      </p:sp>
      <p:sp>
        <p:nvSpPr>
          <p:cNvPr id="20482" name="AutoShape 2" descr="data:image/jpeg;base64,/9j/4AAQSkZJRgABAQAAAQABAAD/2wCEAAkGBhQSERIUExQVFBUVFRQUFRcWGBYUFBQVFhUVFBYUFxcXHCYfGBkjGRUUHy8gIycpLCwsFR4xNTAqNSYrLCkBCQoKDgwOGg8PGiwkHyQsKSwsLCwsKSwsLCwsLCwpLCkpLCwsKSksKSwsKSkpLCksLCksLCwsLCkpLCwsLCwpLP/AABEIAOIA3wMBIgACEQEDEQH/xAAcAAACAgMBAQAAAAAAAAAAAAAEBQADAQIGBwj/xABEEAABBAECAwUFBQUGBAcBAAABAAIDEQQFIRIxQQYiUWFxBxOBkaEUMkKx0RUjweHwNVJTc5PTCCRigjM0Q5KiwvEX/8QAGQEAAgMBAAAAAAAAAAAAAAAAAwQAAQIF/8QAJhEAAgIBBAIDAQADAQAAAAAAAAECAxEEEiExQVETMmEUQlKBIv/aAAwDAQACEQMRAD8A9xUUUUIRRRRQhFFFFCEUUKUa72rxsNpORNHGeBz2sLmiR4aDYY0kFxsUAOqhBtaqys1kY4pHtY26t7g0WeQs7WvDe1Pt5mktmEwQtDjUrqfI5tUO4W0w2b5u5BecanrmTk/+PPLMOIuAkke9ocbstaTTefQBDdiQ1DSzl3wfQmq+2jTYmycExmeywGMZJ33A1TZHNDKv8V1W4vry2X/xDNMb/dYjhJR4C94LA7oXBoBI8gRfiOa8cZArWQIMrhtaSC75PQB7fdQ/wsT/AE5v95bj29ah/hYn/sm/3lwjMW0QzDKFLUM3/PX6O0//ALxqH+Fif6c3+8ofbtqP+Fif6c3+8uMGKrPsaz/Sy/56/R6fo3t7aRE3Jx3BxIEskdCNtn7zYyXOIArqSaPouy0/2qabM8Rsymhx5cbJYmk2BXFIxrb35Wvn04Sqfpy2tV7Ay0kH1wfV8GS17Q5jg5p5OaQ5p9CNirAV8taNq2VhG8ad8YviLAbicdr4oz3TYAF1e3Nd72a9uEsdMzoveDidxTR01zRXdHuQ0A79eK90eN8JCs9NOPXJ7QolOjdrMTL/APL5EUpoOLWuHGAb+8w05vI7EA7JsjixFFFFCEUUUUIRRRRQhFFFFCEUUUUIRVZGS2Npc9waACST5C1TqepR48T5ZXhkbBbnOIAHQDfqSQAOpIHVfOXtJ9pT9Sf7pg4MaN5LG8zKQSGyvsCu7yb04jdnlTeAtdTseEdl299uLeEw6cSSavIIoDYOqNjxZPQlwrnQN2PItS1SbJldLNI6SR5tznHnsBVcgKAFAAbIVjETHElp2HWqojDoqjjRLIFfFAiooEpO0Y4KIsZFRYyIixSUVDhFLOzJW1soZCBStbjE14JlFgeNckTFj9AKQZWLwaUBQMPbkrfsVDqnEeIK/r8layDpssOw2oic4HgtJMDy+R2T841j+A6LUYfisfIybDnX4HSvXdaO0okEjp8V0ZxAtHxD1Wlc0R1ZOXxonwysmiJZLGbY4AEtNVYBBHLxXonZT2yPYRHqAtuwGQxvLnvKwf8AaLYPgualxPHZLsnS7sA2evmnadW0J3aZSR9HYuU2RjXsc17HAOa5pDmuB3BBGxCtXz12V7UZGmOPugHwudxPhcaa49XMd/6bztvRBoWDS9x7Pdo4c2L3sLrAPC4Gw5jhza4GiPEeIIK69dkZrg5Flbg+RooooiAyKKKKEIooooQiG1DUY4I3SSvDI2C3OPJo8SrcjIbG0ue4NaNy5xAA9SV80e0n2jP1KQNYCzGjNsYTZe8cQ967wNOIA6A778qbwErrdjwgft77QZtSmveOBttjjBItvFxB0m9OeaaeoFbdSeWaxataiIWJWcsnbqqUVhFkMKOixSVpAxMookjZYwpiDDARkcQWQyh/VrEOGehvlvuN0o3nstBbY6534bJhHAOhF/FDQ47qO++9dUfHi7Czfp0PggSCrJZDA3ry3V7Ig3pew3HRYYao0PieaIxIHTXu1oF+v5oe42kV+7F/xW4gHSleMctfw7OJG381s2N9gUT8NvisZbNYwVMi8wtzjjnY+KKZhmxfD+ZV+Pptnk53mdh8lOTIsbi2BYtYfp7qsUBt5n5J87SHur+PJG4+ktbu4C1uMJN8oxK2K8nKfsjZ3CC4+fIrWHSyWjibwHku1+zgbBDS4nkiqGGCduTj8nRW0dglWHkS4E7Z4OY+803wSN5FrgPU0eYJ26g91Jph68krz9PaOl/VO1WOLyJ2wUuDuuyHa+LPh42dyRtCWI7ujd/9mGjTuvkQQH68FhzJcHJE8A3ALXNcO7JGSC5hPQGgbHIgHfkfa9E1qLKhbNC7iY74FpHNrh+Fw6hdmuamsnKshseA9RRREBkWCVlKu0+vMw8WbIkO0bC4Dq53JrB5lxaPjvQUIeX+3ftq3hGBE63Eh+RV91oAdHGfEkkPO+wa3+9t4o0InVNRfkTSzSVxyvfI6rrieS4gXyG+yraEvOWTtaerZHBvGEXCy1XDGmONAk7JpDeUW4+ORSYwNVTWAVsmmNAufZYWotlUWMf0TCKB1AFwAG9K2DGHPZFx47Qb2tKStDxgVCNxb3QPU/wVkkMnCKqz4I2GC+dbJjjae40hqTfRt4XYlhwnVvufyRuLjeovwXQx6EK6ArOn9mGscXl7nHw6LXxSbBu+tLsUfs9zWucG8R+JJ/RW6XiyPeeJpAq73A9N11UOMByVoitGWn5y2LS1fGEhdjaWxvQWi2QDwRTYqWaATMYJCkrWyn3XksfZh1RHF4LWiVrBhSZR7mlW/wAgi/s6hYq2l7xZNjk7IObTwm8zgEBkZQAWXJRDRzLo5vVsAUdku7H9pf2dklsjqxpj3ySeGJ9UJaHIbBrj4AH8O7TUMm73XIa3HYPVG0+pxIzdp04n0GHWsri/Zd2nOXilkji6aA8DybJcw2Y3k9SQC09bYb5gntF3E8rJxmsPBgrwT299oxLkxYrbrHBc88QLS+QNLRwjkWtB3O/7w7dT7lqmoMghlmkNMjY57j/0tFn47L5I1jUjk5E07hRllkkIsnh43FwaCegBAHkAszeENaSG6eX4A2sRMMapai4WpObOykkgrHjTKGPkh8PHJrZOMfDPVc62RFgkLEyxYD0V2FgjnZKcY2NXQ/mkppsYUkDYunkovH0F3ELkAHl+ia4+KTumcOM3wWY0op3YKMTAa2trpMo465LMcdK4OTMYJdCk5uRu1virgxUNcegVrWEoqYrI3sLHGtmQVurBGtYBtoqAJWwh8VstfeKnwVlvos2Cw53wQ0mU0dUHLmeap2JG41SkMH5ACAnzr5bIaaUjn+qWz5Ica4uHzpLWXMcr06CcjPrmQk+XncV0fzVjoY7BLrPk67+C2yIRQrn5oC3SG0oxEz3Epdn45IXRfYH10H1/NaP026LuQPzR64tMxY0+DluyeqnAz45nimbxS3e0b6t3/aQ13oCNrsfQTDYteDdoMAFztvBepezXV/f4EVm3RfuHeP7vZpO5NlnAbNWbNUu/pbNywcLU17XkSe3DXBDprogQH5D2RgcXC7ga73j3ADdw7rWnpUnwPzu1ei+3XXBPqDIWODm48fA7YbSvcXPFjnTREK6EFeeRtW7Jcjmkhthn2WxR2meLGhIGJthj+rSFshtsNxm8tvqnGJGEuhHJOMWA+XxtIzZILIyxWDy9E2h+SX4+MT16enyTTFgG3VByH4CoZQPP4o6EH0VcEARIfXL+avgHL8LImE80YyMUlzc9oNEi/P8AmrpM+htX8VtTSFpQkxh8gsOnHikmXnFtW5zSdx3TSFiuZ3D74NPPYVfzUd3OEiLT8ZkzonZgHVBT6zw/h/RK87GdC23O423uR94DxS3J1e2kNLieQ6AeaDZfJcPgPXpoy5XI8OukuA5Xy8D8Vpk6hw/ecfhy+K5+PO7oa9ljyIWXZjr2FeHFb/5ICtkxj+eKfQ8wctji7vOIvq2h8LRsuIBTmjiHWlz2OyWQnvH5ck+wsZ7eqNXLdw0Btjt5TMSRbXYG/X8klzWu4yGi2n5H9V1TcPi+8FY+Jg5BFdTaAx1G1nGS6O527hwjnXJXw6fdAXQ6k2merTC6QL8rhAQd8YPA0lKayFMZW3OkNmSUDaEyNZ22CXTZRefyVO9eDUaHnkWatLZPnae+xjUuGbKgJPfDJWDaraXNefHiIdF8GeW6ubTydyhNAzRi6hBKXsjb+8a9z6DQ10T+ZOw7wYL866rp6Gx7lkQ1tf8A4ON9pP8Aa2d/nu/JqQRp/wC0n+1c7/Pd+QSCNy6VnZqj6IOhTXDYEphemEE9JCxMK0PsUctk3xneS53FyxsjW5h5BIzyaijp25oA3qgjMbV2j/8APzXHR5Uh2Fep6okyk/fk+AO30QJZQdI7V+rhoBDmm+g3ICxLrJcKZz6EggLjBNwkEb11vdGHWCdvw18UNyfg0q15HuYeCnyBrnHz5LEOoRuHePCfI7fBJTmuIqrHnuqWRud0J+CHueQmxYHedrT3bNdxDoXUSPQKg57nBvFdtOxbQVEGnOPMAJphaGCe9v6bAK1uZT2xQG/UZHDhc9xHh/NWYmO552b8zsuqw9NjYN2/MArZ2UAe41qL8f8Asxf511BCsaEQAZXbDkBsrm4zXchTR48yjpLO7jZ81U3hHM/BXiMTG+T5bC8LGaOSNsDqkz9QrYBVSagSFtaiMQTonN5Y4n1BoB/VKMzVHHlsgHuc4q6DEHVAlqJWcRGIaeFXLA3uc6/PqocU9UwdEAh5csAXxDYoOxv7DG/0ij7EFScdrdyQqMzVQdmn1JS2Rz38yeH5LcFFMt7sBWo6qBdActlxmtOL+Yrkuklja0bDfx8Vz2qk2uppuxC/oV+0n+1c7/Pd+TVzzV1HtWxDHq+YCQeJ7ZNugexrgPha5dq7M+wWn+iCGPRMcqCaiY0vJDAwgySEdBkHzS2Fh8ExgiNXySViRS4DDkE87W0Vk8lmKK+n1TfFxLpJyaCpsHx8U7ckyxdMver9Sj8XBFJjGAAgvATJVjacPBMYcXaqAH1VAywP5rWXVK5FZcoorbJjMRMaLNBVu1Frfugu+gSX35dvufVYbI4jmsO/HSNKhv7MaS6m533hQ8EK7Ut6aq48Mu34uSIh06kLM5m1GEDHv3HofirGtPVFHFAHNDZGU2Mb7/FW4OPMjKknxFG3DfRbNZ5IaEOl3A4R4n+C3dCBYLy4+tAfJRRyR+jGVlho23PqEH+2Xcmi/wAvmtTjsJui8+PJvwHVEPbVb16Ch6KLOS8RBPeSOPedXktMnGquLf43v/BG40BFnnfWuS1nAH3nevK/RaSXkvPoXxM3sgHyWuQ6ybUlyQNmC0P7h7r2tbjnwVIDyZufVc9nyE2up/ZtCzzPS/zXM648NBry/MLq6eHJztRPjgN9umlGPU/e7ls8UbgaoAsBicwH8RAYxx8PeD1Pn7V7z7fNCEmFHkhpLoJA0kEUI5SGmwf+sRjbfveC8EC7Fi5AaOeYY9BMbUdjgICIoyOWkpYh0eQOFXSKx4b3KTQZKaQZi5lsJLoLDA0hipFmeh+aUtzjX6rLZiTzKUcH5GEh1DqNDZWjUHHbf6oDHajGSho3NeqWl+BVBBUcrnc0Q2Cwl7daYKABefotZNUkPLu/14Ibrk+zWPQ8YwNCjstg5kLnH5Dzzd9KTDA7OyzVQIaep2C1Gt9GXiPMmFHXWt2H0Vh1ou+6DfhztWS6XjYw4X3I/wDutP5rT9qvAIhiDB5AWfid0Rx2cZBZjPmK/wC9DbBc1oEmQdzs1nP6LeaVru8GAk+I2HwXNP8AtJJdw39VSddyGbEf/FaU21hGPgy855OifjXZcf4NHoFnGijANWTy/q1zg193MmyeV70qZddeeV/DYLKznhBPifWTq3T11DQPQoGfVGA3XEfPkk+M2R47xrzvf0RUOki+86/Ju5+aptsrYkZyNWe4gD5D9VlmnSOG/LmUdjaVtyDR8SUUdPk6Gx57ALcYN9mJWRXQDj6XyOyzNTboJwMRrRvbj1rYIfILW3sOXgmoxwLSsTZzeoMced14oDsvpLcjUYYi1j2ASPeHt42OAjcACCCPvOad/wC740iNfy3AWORT72NafxPysg8xwwAWfKR5Iqv8Kt+jvFdXSQzI5+rmtp6H2g0huVjT479hKxzL58NjZw8waPwXyRn4boZZIn0HxvfG+jY4mOLHURz3BX2MV85e2vs4cfUDNQEeVcjaIvjaGCUFoArctPW+Lnd107FxkU0k9ssezgmlERoUFbtelWjsxY0hcjYpR4pLG8lERk+KVnWETwOW5DfG1fjzlzgG80uxcQv5Lp9HgZDzpzqvZJ2bYhI2FsWmPrvP4T/dHNXM0IHe3O9eXzVmI0vcS53W6/U9AnLdSAZTeh+AH8Ui288sNvZXBo4oAN+RpOdM0GMAl4F/kgves53uTQrlfoFVLPyZvvfFvVDwWY7Y89mJOcuM4DJYIxK0AgtFkggc/BF5+okjgiJDqAscmg+PgUmjic0FzASSeEHmAOpCJxMljRQ6c/E+vmqdijwV8e79wWYmhcJs7nqTuSUyjxAOQA9Uqn1o0eGgg/2k8/iP0/ghu2C6Rv4bJd8D573A7cBA5+KoyZ2EEOABrnsQl+NO7mbRMcHvNqJHj52qVrnwinUofZlDdOiJ2LTfkL+iIPZ0jkNvRF6RoQZJxGiB1T97t6TVVKlHdIWt1Lg8QeTn4dEA3dZ9dkQccAgBtpkI/HdZ26oyqXgA7pPsq93XLb6rX3XiszZIA2SzM1INvdbk4xKhGUgmeQC9j/BJs3NB22oITL1K7NfM7Lns/VNyBd18FUXl8BNqXZr2l1AcJugBd+Q6r1v2e6McbT4GOFPc33sgN2Hy98tNk7tBDdtjw3ta8j7J6e3M1DHhkjdLH33ygcQDWtjcWlxbVD3nux53Xivf2trYLu6WGI5OPqp5eEZXM+0Xs59t0/IhaOKTh95ENrMkfea0WQAXUW30410ywQmxRPDyfGcsZa4tcC1zSQQQQQQaIIO4PkoF6Z7auwr4MiTOZwmGZ7eINbwmOQto2BzDiwu4trc+tzufMwUtJYO3TYpxyXMR2PFZCAjejseVK2ZGMj/HlDKA+SMiyDtZqv6pJsSaqrn48ymUUbi7b6rnTRpYG4zOZPhXJXwaqHMDHcNXZN7kDk1C4uj2dzv42nuDpMLattkeKVcBhTSQJ+2gCGsbW+12aCxk5wAdbwXOHTxPLlsF0TGxj8LPSgsvdDR7jNulDdZ+Jey1b+HLYWY/kXmvX6I9jvBN2+624Y2i/IfRFRMaP7vpQ/RClTu8m/lx4EbW2ORtEw6e88m/PZOGsYN6HqfHyRDJRf8AVLK0q8sqWpfhAOPo5O7qCcRRBo/qkOJwD/RQ8uQ29zflaahGMOhSblZ2NROKr6BYdPv4Lm8vVg0UDVfNBfttx33rqd6+a183gpafydTkZwbzKWZWvNHmo7Uovd2dzX1XMcW5NUd6tZnJ+Ddda8oYTatLJsNr+Z9EtmyKcbu/NXwZ72kltb7XV16ICd3MkjmsqDYRySNM/P2NdfHn6LntSzzVmgAOXKgEVm59bDc+aa+zTsi7OyxNKw/ZoDxEmwJJm0WMBBBIBpxqx3QD97bpaahyYjfaorLPRPZJ2cONh+9kbwy5JErr5iOv3LSOlNJNHcF7vQdysALK7iWFg4UnueWRRRRWUBaxo8WVC+GZgfG8AOaSRdEEbtII3A5L5f7cdipdNyPdPPGx1uikH42XW4/C4ciPlsvq1c7227GRajjuikprxZil4Q50TrBsX0PCAQKsdVmUch6bXXL8PlVhRsCmt6DPhzGHIjMcgANcwQeTmuGzm7HcdQRzBQbHpScfB2oyUlwdDhygFNYNQAXJxToyKZIzqNYOuj1SuSNj1MkXdC/muTx5iaTKFxIr+vmlJw5NJjwai7nYtGYOO6V3eNABJImeJA+JTPEzSz7tEHne6C4oMpcHRw6awAd42EPJKWGgQ6knn1qQeQQLdWcbWZr0SOfJ051Nx2dTQPktY9Q8z03J2+CQ4WSziuXicPp5bLGRMC88Ac1p5DcrHJvg6A55cDWx67/oh35Bo8r/AA7VfxKXwEgbEhWPjLibca+S1llYwUyMO/E/co37a5zGs/C3oBV+ZVLoAOW/kVo/Krn3R6qKLKckE8BPPYdAq5ZmtFnf6oCbWmbAGzy2S7I1Uk7UPqixrMSsDsjUvIhKczVQB5pfmZtkm0BhYsuVPHjwgGWQkNBIaNgXHc7DZpTlVLbFpz45G/ZzRZNRymQRbA9+V9gcEQc0PcLu3d4ACjuR0sr6M0bRosWFsMDOCNpcWttzq4nF53cSeZJ59UB2P7JRafjthj3dzkkIAdK/clzq9aA3oACzSers1VqCwcW612P8IoooigSKKKKEIooooQ57tl2Kg1GH3czac0H3UgvjicRViiOIcu6djQ8Avm7td2On06f3cw7pLvdSD7krW1bm9duJtg8ifivrJLtc7PwZkRiyIxIy+Kj0cAQHDzFlZlHIem51v8PkZj0RHMu19oHsklwf3sHHPjk10dLHs2uMNA4rJfu1tAN38+Aa9Kzgdiu2NiyhrFmEIxmoOSRsqJiyErKtBR03OJ8Ufj6gQufjyCiYpPEpaUCh7NqTn1v8lIXOP80vblNFK0ak3khOBe5jWGLey4ny6I5soHh68lzn7QrYLV2ok8ysOsveP25LQavbqbWcjXmAUwF3ouYdkXzUGTXWlpVIpzG79Zeb2H6IKbLvcmz4dEvkzx4oeXNRVV6Rjcw+XK8O6gcjM80DNmea67sP7L8jUalk4ocax3yAHyj8Xugbrbk4tLfWim66Gwc7FBZkKeynZ6bUclsMYcGWPfSAEtiZubJ5WQ0gA8zXmR9AdkuwGLgRtDGB8gPE6Z4BkL6olp/AK24W/U2S30fRYcWIRQRtjYCSGturO5O/mjl0YVqC4OTde7H+EUUURABFFFFCEUUUUIRRRRQhFFFFCGCuG7V+x/DzAXMaMaaqD4mgMvi4iXxCmuJsi9jvz2XdKKYyXGTi8o+Ye0vstzsMkmIzR98h8QLw1rN+KQAfu7bvvtz32XJslX2Q5gPPcea57tD7PsLNbU0DOINLWyMHu5GXdU5tXRcSA6xfRClUmPV61riSPl5uQrG5RXqet/8AD68Fn2TJaRR4xOC0g2KLTEwgiuhAqut7c7q3sU1GHh4GR5F7H3T928+YkDdtuY8UB0/g5HVVvycm3J81u3IReq9hM/GZxzYsrWCyXAB4aBzLjGTwjfmaST3bv7rvkf0Q3SFU4y6YyOWfFaHKpAcDvB3yP6I3B0LJnBMOPPKAaJjikeAauiWtNH1VKkjlFds2GUSsSTrptL9kGpSycDoRAKJL5XN4BXT92XOJPouo0X/h+eXO+15LQ2u6IAXOJ8S6RoAHlwm75it9rTsBLUVryeVPygE27OdjMzUD/wAvESzvfvHEshttW3jqi7cd0Wfgve+zPsqwcLgc2P3sreL97KS5x4r/AA/cGxrZt8/ErrIsdrRTWho8AAB9EeNKXYrPWP8AwR5z2V9iOLAGPyf+YlDuPcVFu0fu3Rkua8A3ued8tl6S1tLKiMlgSlJyeWRRRRWZIooooQiiiihCKKKKEIooooQiiiihCKKKKEIooooQwVFFFCGHLS1FFCEtbtUUUIZWVFFCEUUUUIRRRRQhFFFFCEUUUUIRRRRQh//Z"/>
          <p:cNvSpPr>
            <a:spLocks noChangeAspect="1" noChangeArrowheads="1"/>
          </p:cNvSpPr>
          <p:nvPr/>
        </p:nvSpPr>
        <p:spPr bwMode="auto">
          <a:xfrm>
            <a:off x="63500" y="-1038225"/>
            <a:ext cx="2124075" cy="21526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4" name="AutoShape 4" descr="data:image/jpeg;base64,/9j/4AAQSkZJRgABAQAAAQABAAD/2wCEAAkGBhQSERIUExQVFBUVFRQUFRcWGBYUFBQVFhUVFBYUFxcXHCYfGBkjGRUUHy8gIycpLCwsFR4xNTAqNSYrLCkBCQoKDgwOGg8PGiwkHyQsKSwsLCwsKSwsLCwsLCwpLCkpLCwsKSksKSwsKSkpLCksLCksLCwsLCkpLCwsLCwpLP/AABEIAOIA3wMBIgACEQEDEQH/xAAcAAACAgMBAQAAAAAAAAAAAAAEBQADAQIGBwj/xABEEAABBAECAwUFBQUGBAcBAAABAAIDEQQFIRIxQQYiUWFxBxOBkaEUMkKx0RUjweHwNVJTc5PTCCRigjM0Q5KiwvEX/8QAGQEAAgMBAAAAAAAAAAAAAAAAAwQAAQIF/8QAJhEAAgIBBAIDAQADAQAAAAAAAAECAxEEEiExQVETMmEUQlKBIv/aAAwDAQACEQMRAD8A9xUUUUIRRRRQhFFFFCEUUKUa72rxsNpORNHGeBz2sLmiR4aDYY0kFxsUAOqhBtaqys1kY4pHtY26t7g0WeQs7WvDe1Pt5mktmEwQtDjUrqfI5tUO4W0w2b5u5BecanrmTk/+PPLMOIuAkke9ocbstaTTefQBDdiQ1DSzl3wfQmq+2jTYmycExmeywGMZJ33A1TZHNDKv8V1W4vry2X/xDNMb/dYjhJR4C94LA7oXBoBI8gRfiOa8cZArWQIMrhtaSC75PQB7fdQ/wsT/AE5v95bj29ah/hYn/sm/3lwjMW0QzDKFLUM3/PX6O0//ALxqH+Fif6c3+8ofbtqP+Fif6c3+8uMGKrPsaz/Sy/56/R6fo3t7aRE3Jx3BxIEskdCNtn7zYyXOIArqSaPouy0/2qabM8Rsymhx5cbJYmk2BXFIxrb35Wvn04Sqfpy2tV7Ay0kH1wfV8GS17Q5jg5p5OaQ5p9CNirAV8taNq2VhG8ad8YviLAbicdr4oz3TYAF1e3Nd72a9uEsdMzoveDidxTR01zRXdHuQ0A79eK90eN8JCs9NOPXJ7QolOjdrMTL/APL5EUpoOLWuHGAb+8w05vI7EA7JsjixFFFFCEUUUUIRRRRQhFFFFCEUUUUIRVZGS2Npc9waACST5C1TqepR48T5ZXhkbBbnOIAHQDfqSQAOpIHVfOXtJ9pT9Sf7pg4MaN5LG8zKQSGyvsCu7yb04jdnlTeAtdTseEdl299uLeEw6cSSavIIoDYOqNjxZPQlwrnQN2PItS1SbJldLNI6SR5tznHnsBVcgKAFAAbIVjETHElp2HWqojDoqjjRLIFfFAiooEpO0Y4KIsZFRYyIixSUVDhFLOzJW1soZCBStbjE14JlFgeNckTFj9AKQZWLwaUBQMPbkrfsVDqnEeIK/r8layDpssOw2oic4HgtJMDy+R2T841j+A6LUYfisfIybDnX4HSvXdaO0okEjp8V0ZxAtHxD1Wlc0R1ZOXxonwysmiJZLGbY4AEtNVYBBHLxXonZT2yPYRHqAtuwGQxvLnvKwf8AaLYPgualxPHZLsnS7sA2evmnadW0J3aZSR9HYuU2RjXsc17HAOa5pDmuB3BBGxCtXz12V7UZGmOPugHwudxPhcaa49XMd/6bztvRBoWDS9x7Pdo4c2L3sLrAPC4Gw5jhza4GiPEeIIK69dkZrg5Flbg+RooooiAyKKKKEIooooQiG1DUY4I3SSvDI2C3OPJo8SrcjIbG0ue4NaNy5xAA9SV80e0n2jP1KQNYCzGjNsYTZe8cQ967wNOIA6A778qbwErrdjwgft77QZtSmveOBttjjBItvFxB0m9OeaaeoFbdSeWaxataiIWJWcsnbqqUVhFkMKOixSVpAxMookjZYwpiDDARkcQWQyh/VrEOGehvlvuN0o3nstBbY6534bJhHAOhF/FDQ47qO++9dUfHi7Czfp0PggSCrJZDA3ry3V7Ig3pew3HRYYao0PieaIxIHTXu1oF+v5oe42kV+7F/xW4gHSleMctfw7OJG381s2N9gUT8NvisZbNYwVMi8wtzjjnY+KKZhmxfD+ZV+Pptnk53mdh8lOTIsbi2BYtYfp7qsUBt5n5J87SHur+PJG4+ktbu4C1uMJN8oxK2K8nKfsjZ3CC4+fIrWHSyWjibwHku1+zgbBDS4nkiqGGCduTj8nRW0dglWHkS4E7Z4OY+803wSN5FrgPU0eYJ26g91Jph68krz9PaOl/VO1WOLyJ2wUuDuuyHa+LPh42dyRtCWI7ujd/9mGjTuvkQQH68FhzJcHJE8A3ALXNcO7JGSC5hPQGgbHIgHfkfa9E1qLKhbNC7iY74FpHNrh+Fw6hdmuamsnKshseA9RRREBkWCVlKu0+vMw8WbIkO0bC4Dq53JrB5lxaPjvQUIeX+3ftq3hGBE63Eh+RV91oAdHGfEkkPO+wa3+9t4o0InVNRfkTSzSVxyvfI6rrieS4gXyG+yraEvOWTtaerZHBvGEXCy1XDGmONAk7JpDeUW4+ORSYwNVTWAVsmmNAufZYWotlUWMf0TCKB1AFwAG9K2DGHPZFx47Qb2tKStDxgVCNxb3QPU/wVkkMnCKqz4I2GC+dbJjjae40hqTfRt4XYlhwnVvufyRuLjeovwXQx6EK6ArOn9mGscXl7nHw6LXxSbBu+tLsUfs9zWucG8R+JJ/RW6XiyPeeJpAq73A9N11UOMByVoitGWn5y2LS1fGEhdjaWxvQWi2QDwRTYqWaATMYJCkrWyn3XksfZh1RHF4LWiVrBhSZR7mlW/wAgi/s6hYq2l7xZNjk7IObTwm8zgEBkZQAWXJRDRzLo5vVsAUdku7H9pf2dklsjqxpj3ySeGJ9UJaHIbBrj4AH8O7TUMm73XIa3HYPVG0+pxIzdp04n0GHWsri/Zd2nOXilkji6aA8DybJcw2Y3k9SQC09bYb5gntF3E8rJxmsPBgrwT299oxLkxYrbrHBc88QLS+QNLRwjkWtB3O/7w7dT7lqmoMghlmkNMjY57j/0tFn47L5I1jUjk5E07hRllkkIsnh43FwaCegBAHkAszeENaSG6eX4A2sRMMapai4WpObOykkgrHjTKGPkh8PHJrZOMfDPVc62RFgkLEyxYD0V2FgjnZKcY2NXQ/mkppsYUkDYunkovH0F3ELkAHl+ia4+KTumcOM3wWY0op3YKMTAa2trpMo465LMcdK4OTMYJdCk5uRu1virgxUNcegVrWEoqYrI3sLHGtmQVurBGtYBtoqAJWwh8VstfeKnwVlvos2Cw53wQ0mU0dUHLmeap2JG41SkMH5ACAnzr5bIaaUjn+qWz5Ica4uHzpLWXMcr06CcjPrmQk+XncV0fzVjoY7BLrPk67+C2yIRQrn5oC3SG0oxEz3Epdn45IXRfYH10H1/NaP026LuQPzR64tMxY0+DluyeqnAz45nimbxS3e0b6t3/aQ13oCNrsfQTDYteDdoMAFztvBepezXV/f4EVm3RfuHeP7vZpO5NlnAbNWbNUu/pbNywcLU17XkSe3DXBDprogQH5D2RgcXC7ga73j3ADdw7rWnpUnwPzu1ei+3XXBPqDIWODm48fA7YbSvcXPFjnTREK6EFeeRtW7Jcjmkhthn2WxR2meLGhIGJthj+rSFshtsNxm8tvqnGJGEuhHJOMWA+XxtIzZILIyxWDy9E2h+SX4+MT16enyTTFgG3VByH4CoZQPP4o6EH0VcEARIfXL+avgHL8LImE80YyMUlzc9oNEi/P8AmrpM+htX8VtTSFpQkxh8gsOnHikmXnFtW5zSdx3TSFiuZ3D74NPPYVfzUd3OEiLT8ZkzonZgHVBT6zw/h/RK87GdC23O423uR94DxS3J1e2kNLieQ6AeaDZfJcPgPXpoy5XI8OukuA5Xy8D8Vpk6hw/ecfhy+K5+PO7oa9ljyIWXZjr2FeHFb/5ICtkxj+eKfQ8wctji7vOIvq2h8LRsuIBTmjiHWlz2OyWQnvH5ck+wsZ7eqNXLdw0Btjt5TMSRbXYG/X8klzWu4yGi2n5H9V1TcPi+8FY+Jg5BFdTaAx1G1nGS6O527hwjnXJXw6fdAXQ6k2merTC6QL8rhAQd8YPA0lKayFMZW3OkNmSUDaEyNZ22CXTZRefyVO9eDUaHnkWatLZPnae+xjUuGbKgJPfDJWDaraXNefHiIdF8GeW6ubTydyhNAzRi6hBKXsjb+8a9z6DQ10T+ZOw7wYL866rp6Gx7lkQ1tf8A4ON9pP8Aa2d/nu/JqQRp/wC0n+1c7/Pd+QSCNy6VnZqj6IOhTXDYEphemEE9JCxMK0PsUctk3xneS53FyxsjW5h5BIzyaijp25oA3qgjMbV2j/8APzXHR5Uh2Fep6okyk/fk+AO30QJZQdI7V+rhoBDmm+g3ICxLrJcKZz6EggLjBNwkEb11vdGHWCdvw18UNyfg0q15HuYeCnyBrnHz5LEOoRuHePCfI7fBJTmuIqrHnuqWRud0J+CHueQmxYHedrT3bNdxDoXUSPQKg57nBvFdtOxbQVEGnOPMAJphaGCe9v6bAK1uZT2xQG/UZHDhc9xHh/NWYmO552b8zsuqw9NjYN2/MArZ2UAe41qL8f8Asxf511BCsaEQAZXbDkBsrm4zXchTR48yjpLO7jZ81U3hHM/BXiMTG+T5bC8LGaOSNsDqkz9QrYBVSagSFtaiMQTonN5Y4n1BoB/VKMzVHHlsgHuc4q6DEHVAlqJWcRGIaeFXLA3uc6/PqocU9UwdEAh5csAXxDYoOxv7DG/0ij7EFScdrdyQqMzVQdmn1JS2Rz38yeH5LcFFMt7sBWo6qBdActlxmtOL+Yrkuklja0bDfx8Vz2qk2uppuxC/oV+0n+1c7/Pd+TVzzV1HtWxDHq+YCQeJ7ZNugexrgPha5dq7M+wWn+iCGPRMcqCaiY0vJDAwgySEdBkHzS2Fh8ExgiNXySViRS4DDkE87W0Vk8lmKK+n1TfFxLpJyaCpsHx8U7ckyxdMver9Sj8XBFJjGAAgvATJVjacPBMYcXaqAH1VAywP5rWXVK5FZcoorbJjMRMaLNBVu1Frfugu+gSX35dvufVYbI4jmsO/HSNKhv7MaS6m533hQ8EK7Ut6aq48Mu34uSIh06kLM5m1GEDHv3HofirGtPVFHFAHNDZGU2Mb7/FW4OPMjKknxFG3DfRbNZ5IaEOl3A4R4n+C3dCBYLy4+tAfJRRyR+jGVlho23PqEH+2Xcmi/wAvmtTjsJui8+PJvwHVEPbVb16Ch6KLOS8RBPeSOPedXktMnGquLf43v/BG40BFnnfWuS1nAH3nevK/RaSXkvPoXxM3sgHyWuQ6ybUlyQNmC0P7h7r2tbjnwVIDyZufVc9nyE2up/ZtCzzPS/zXM648NBry/MLq6eHJztRPjgN9umlGPU/e7ls8UbgaoAsBicwH8RAYxx8PeD1Pn7V7z7fNCEmFHkhpLoJA0kEUI5SGmwf+sRjbfveC8EC7Fi5AaOeYY9BMbUdjgICIoyOWkpYh0eQOFXSKx4b3KTQZKaQZi5lsJLoLDA0hipFmeh+aUtzjX6rLZiTzKUcH5GEh1DqNDZWjUHHbf6oDHajGSho3NeqWl+BVBBUcrnc0Q2Cwl7daYKABefotZNUkPLu/14Ibrk+zWPQ8YwNCjstg5kLnH5Dzzd9KTDA7OyzVQIaep2C1Gt9GXiPMmFHXWt2H0Vh1ou+6DfhztWS6XjYw4X3I/wDutP5rT9qvAIhiDB5AWfid0Rx2cZBZjPmK/wC9DbBc1oEmQdzs1nP6LeaVru8GAk+I2HwXNP8AtJJdw39VSddyGbEf/FaU21hGPgy855OifjXZcf4NHoFnGijANWTy/q1zg193MmyeV70qZddeeV/DYLKznhBPifWTq3T11DQPQoGfVGA3XEfPkk+M2R47xrzvf0RUOki+86/Ju5+aptsrYkZyNWe4gD5D9VlmnSOG/LmUdjaVtyDR8SUUdPk6Gx57ALcYN9mJWRXQDj6XyOyzNTboJwMRrRvbj1rYIfILW3sOXgmoxwLSsTZzeoMced14oDsvpLcjUYYi1j2ASPeHt42OAjcACCCPvOad/wC740iNfy3AWORT72NafxPysg8xwwAWfKR5Iqv8Kt+jvFdXSQzI5+rmtp6H2g0huVjT479hKxzL58NjZw8waPwXyRn4boZZIn0HxvfG+jY4mOLHURz3BX2MV85e2vs4cfUDNQEeVcjaIvjaGCUFoArctPW+Lnd107FxkU0k9ssezgmlERoUFbtelWjsxY0hcjYpR4pLG8lERk+KVnWETwOW5DfG1fjzlzgG80uxcQv5Lp9HgZDzpzqvZJ2bYhI2FsWmPrvP4T/dHNXM0IHe3O9eXzVmI0vcS53W6/U9AnLdSAZTeh+AH8Ui288sNvZXBo4oAN+RpOdM0GMAl4F/kgves53uTQrlfoFVLPyZvvfFvVDwWY7Y89mJOcuM4DJYIxK0AgtFkggc/BF5+okjgiJDqAscmg+PgUmjic0FzASSeEHmAOpCJxMljRQ6c/E+vmqdijwV8e79wWYmhcJs7nqTuSUyjxAOQA9Uqn1o0eGgg/2k8/iP0/ghu2C6Rv4bJd8D573A7cBA5+KoyZ2EEOABrnsQl+NO7mbRMcHvNqJHj52qVrnwinUofZlDdOiJ2LTfkL+iIPZ0jkNvRF6RoQZJxGiB1T97t6TVVKlHdIWt1Lg8QeTn4dEA3dZ9dkQccAgBtpkI/HdZ26oyqXgA7pPsq93XLb6rX3XiszZIA2SzM1INvdbk4xKhGUgmeQC9j/BJs3NB22oITL1K7NfM7Lns/VNyBd18FUXl8BNqXZr2l1AcJugBd+Q6r1v2e6McbT4GOFPc33sgN2Hy98tNk7tBDdtjw3ta8j7J6e3M1DHhkjdLH33ygcQDWtjcWlxbVD3nux53Xivf2trYLu6WGI5OPqp5eEZXM+0Xs59t0/IhaOKTh95ENrMkfea0WQAXUW30410ywQmxRPDyfGcsZa4tcC1zSQQQQQQaIIO4PkoF6Z7auwr4MiTOZwmGZ7eINbwmOQto2BzDiwu4trc+tzufMwUtJYO3TYpxyXMR2PFZCAjejseVK2ZGMj/HlDKA+SMiyDtZqv6pJsSaqrn48ymUUbi7b6rnTRpYG4zOZPhXJXwaqHMDHcNXZN7kDk1C4uj2dzv42nuDpMLattkeKVcBhTSQJ+2gCGsbW+12aCxk5wAdbwXOHTxPLlsF0TGxj8LPSgsvdDR7jNulDdZ+Jey1b+HLYWY/kXmvX6I9jvBN2+624Y2i/IfRFRMaP7vpQ/RClTu8m/lx4EbW2ORtEw6e88m/PZOGsYN6HqfHyRDJRf8AVLK0q8sqWpfhAOPo5O7qCcRRBo/qkOJwD/RQ8uQ29zflaahGMOhSblZ2NROKr6BYdPv4Lm8vVg0UDVfNBfttx33rqd6+a183gpafydTkZwbzKWZWvNHmo7Uovd2dzX1XMcW5NUd6tZnJ+Ddda8oYTatLJsNr+Z9EtmyKcbu/NXwZ72kltb7XV16ICd3MkjmsqDYRySNM/P2NdfHn6LntSzzVmgAOXKgEVm59bDc+aa+zTsi7OyxNKw/ZoDxEmwJJm0WMBBBIBpxqx3QD97bpaahyYjfaorLPRPZJ2cONh+9kbwy5JErr5iOv3LSOlNJNHcF7vQdysALK7iWFg4UnueWRRRRWUBaxo8WVC+GZgfG8AOaSRdEEbtII3A5L5f7cdipdNyPdPPGx1uikH42XW4/C4ciPlsvq1c7227GRajjuikprxZil4Q50TrBsX0PCAQKsdVmUch6bXXL8PlVhRsCmt6DPhzGHIjMcgANcwQeTmuGzm7HcdQRzBQbHpScfB2oyUlwdDhygFNYNQAXJxToyKZIzqNYOuj1SuSNj1MkXdC/muTx5iaTKFxIr+vmlJw5NJjwai7nYtGYOO6V3eNABJImeJA+JTPEzSz7tEHne6C4oMpcHRw6awAd42EPJKWGgQ6knn1qQeQQLdWcbWZr0SOfJ051Nx2dTQPktY9Q8z03J2+CQ4WSziuXicPp5bLGRMC88Ac1p5DcrHJvg6A55cDWx67/oh35Bo8r/AA7VfxKXwEgbEhWPjLibca+S1llYwUyMO/E/co37a5zGs/C3oBV+ZVLoAOW/kVo/Krn3R6qKLKckE8BPPYdAq5ZmtFnf6oCbWmbAGzy2S7I1Uk7UPqixrMSsDsjUvIhKczVQB5pfmZtkm0BhYsuVPHjwgGWQkNBIaNgXHc7DZpTlVLbFpz45G/ZzRZNRymQRbA9+V9gcEQc0PcLu3d4ACjuR0sr6M0bRosWFsMDOCNpcWttzq4nF53cSeZJ59UB2P7JRafjthj3dzkkIAdK/clzq9aA3oACzSers1VqCwcW612P8IoooigSKKKKEIooooQ57tl2Kg1GH3czac0H3UgvjicRViiOIcu6djQ8Avm7td2On06f3cw7pLvdSD7krW1bm9duJtg8ifivrJLtc7PwZkRiyIxIy+Kj0cAQHDzFlZlHIem51v8PkZj0RHMu19oHsklwf3sHHPjk10dLHs2uMNA4rJfu1tAN38+Aa9Kzgdiu2NiyhrFmEIxmoOSRsqJiyErKtBR03OJ8Ufj6gQufjyCiYpPEpaUCh7NqTn1v8lIXOP80vblNFK0ak3khOBe5jWGLey4ny6I5soHh68lzn7QrYLV2ok8ysOsveP25LQavbqbWcjXmAUwF3ouYdkXzUGTXWlpVIpzG79Zeb2H6IKbLvcmz4dEvkzx4oeXNRVV6Rjcw+XK8O6gcjM80DNmea67sP7L8jUalk4ocax3yAHyj8Xugbrbk4tLfWim66Gwc7FBZkKeynZ6bUclsMYcGWPfSAEtiZubJ5WQ0gA8zXmR9AdkuwGLgRtDGB8gPE6Z4BkL6olp/AK24W/U2S30fRYcWIRQRtjYCSGturO5O/mjl0YVqC4OTde7H+EUUURABFFFFCEUUUUIRRRRQhFFFFCGCuG7V+x/DzAXMaMaaqD4mgMvi4iXxCmuJsi9jvz2XdKKYyXGTi8o+Ye0vstzsMkmIzR98h8QLw1rN+KQAfu7bvvtz32XJslX2Q5gPPcea57tD7PsLNbU0DOINLWyMHu5GXdU5tXRcSA6xfRClUmPV61riSPl5uQrG5RXqet/8AD68Fn2TJaRR4xOC0g2KLTEwgiuhAqut7c7q3sU1GHh4GR5F7H3T928+YkDdtuY8UB0/g5HVVvycm3J81u3IReq9hM/GZxzYsrWCyXAB4aBzLjGTwjfmaST3bv7rvkf0Q3SFU4y6YyOWfFaHKpAcDvB3yP6I3B0LJnBMOPPKAaJjikeAauiWtNH1VKkjlFds2GUSsSTrptL9kGpSycDoRAKJL5XN4BXT92XOJPouo0X/h+eXO+15LQ2u6IAXOJ8S6RoAHlwm75it9rTsBLUVryeVPygE27OdjMzUD/wAvESzvfvHEshttW3jqi7cd0Wfgve+zPsqwcLgc2P3sreL97KS5x4r/AA/cGxrZt8/ErrIsdrRTWho8AAB9EeNKXYrPWP8AwR5z2V9iOLAGPyf+YlDuPcVFu0fu3Rkua8A3ued8tl6S1tLKiMlgSlJyeWRRRRWZIooooQiiiihCKKKKEIooooQiiiihCKKKKEIooooQwVFFFCGHLS1FFCEtbtUUUIZWVFFCEUUUUIRRRRQhFFFFCEUUUUIRRRRQh//Z"/>
          <p:cNvSpPr>
            <a:spLocks noChangeAspect="1" noChangeArrowheads="1"/>
          </p:cNvSpPr>
          <p:nvPr/>
        </p:nvSpPr>
        <p:spPr bwMode="auto">
          <a:xfrm>
            <a:off x="0" y="-1076325"/>
            <a:ext cx="2124075" cy="21526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488" name="Picture 8" descr="http://www.astrogle.com/images/newspost_images/jupiter.jpg"/>
          <p:cNvPicPr>
            <a:picLocks noChangeAspect="1" noChangeArrowheads="1"/>
          </p:cNvPicPr>
          <p:nvPr/>
        </p:nvPicPr>
        <p:blipFill>
          <a:blip r:embed="rId2" cstate="print"/>
          <a:srcRect/>
          <a:stretch>
            <a:fillRect/>
          </a:stretch>
        </p:blipFill>
        <p:spPr bwMode="auto">
          <a:xfrm>
            <a:off x="457200" y="1600200"/>
            <a:ext cx="2286000" cy="2077696"/>
          </a:xfrm>
          <a:prstGeom prst="rect">
            <a:avLst/>
          </a:prstGeom>
          <a:noFill/>
        </p:spPr>
      </p:pic>
      <p:pic>
        <p:nvPicPr>
          <p:cNvPr id="20490" name="Picture 10" descr="http://1.bp.blogspot.com/_r1Q5UzMWHY8/TH4UpfLb5SI/AAAAAAAAAHQ/idcYDwrSYeQ/s400/betelgeuse.jpg"/>
          <p:cNvPicPr>
            <a:picLocks noChangeAspect="1" noChangeArrowheads="1"/>
          </p:cNvPicPr>
          <p:nvPr/>
        </p:nvPicPr>
        <p:blipFill>
          <a:blip r:embed="rId3" cstate="print"/>
          <a:srcRect/>
          <a:stretch>
            <a:fillRect/>
          </a:stretch>
        </p:blipFill>
        <p:spPr bwMode="auto">
          <a:xfrm>
            <a:off x="3429000" y="1600200"/>
            <a:ext cx="1828800" cy="2311604"/>
          </a:xfrm>
          <a:prstGeom prst="rect">
            <a:avLst/>
          </a:prstGeom>
          <a:noFill/>
        </p:spPr>
      </p:pic>
      <p:pic>
        <p:nvPicPr>
          <p:cNvPr id="20492" name="Picture 12" descr="http://upload.wikimedia.org/wikipedia/commons/thumb/d/dd/Full_Moon_Luc_Viatour.jpg/250px-Full_Moon_Luc_Viatour.jpg"/>
          <p:cNvPicPr>
            <a:picLocks noChangeAspect="1" noChangeArrowheads="1"/>
          </p:cNvPicPr>
          <p:nvPr/>
        </p:nvPicPr>
        <p:blipFill>
          <a:blip r:embed="rId4" cstate="print"/>
          <a:srcRect/>
          <a:stretch>
            <a:fillRect/>
          </a:stretch>
        </p:blipFill>
        <p:spPr bwMode="auto">
          <a:xfrm>
            <a:off x="6096000" y="1600200"/>
            <a:ext cx="2133600" cy="2150670"/>
          </a:xfrm>
          <a:prstGeom prst="rect">
            <a:avLst/>
          </a:prstGeom>
          <a:noFill/>
        </p:spPr>
      </p:pic>
      <p:sp>
        <p:nvSpPr>
          <p:cNvPr id="11" name="TextBox 10"/>
          <p:cNvSpPr txBox="1"/>
          <p:nvPr/>
        </p:nvSpPr>
        <p:spPr>
          <a:xfrm>
            <a:off x="1066800" y="3810000"/>
            <a:ext cx="990600" cy="381000"/>
          </a:xfrm>
          <a:prstGeom prst="rect">
            <a:avLst/>
          </a:prstGeom>
          <a:noFill/>
        </p:spPr>
        <p:txBody>
          <a:bodyPr wrap="square" rtlCol="0">
            <a:spAutoFit/>
          </a:bodyPr>
          <a:lstStyle/>
          <a:p>
            <a:pPr algn="ctr"/>
            <a:r>
              <a:rPr lang="en-US" b="1" dirty="0" smtClean="0">
                <a:solidFill>
                  <a:schemeClr val="accent2">
                    <a:lumMod val="50000"/>
                  </a:schemeClr>
                </a:solidFill>
              </a:rPr>
              <a:t>Jupiter</a:t>
            </a:r>
            <a:endParaRPr lang="en-US" b="1" dirty="0">
              <a:solidFill>
                <a:schemeClr val="accent2">
                  <a:lumMod val="50000"/>
                </a:schemeClr>
              </a:solidFill>
            </a:endParaRPr>
          </a:p>
        </p:txBody>
      </p:sp>
      <p:sp>
        <p:nvSpPr>
          <p:cNvPr id="12" name="TextBox 11"/>
          <p:cNvSpPr txBox="1"/>
          <p:nvPr/>
        </p:nvSpPr>
        <p:spPr>
          <a:xfrm>
            <a:off x="3657600" y="4038600"/>
            <a:ext cx="1295400" cy="369332"/>
          </a:xfrm>
          <a:prstGeom prst="rect">
            <a:avLst/>
          </a:prstGeom>
          <a:noFill/>
        </p:spPr>
        <p:txBody>
          <a:bodyPr wrap="square" rtlCol="0">
            <a:spAutoFit/>
          </a:bodyPr>
          <a:lstStyle/>
          <a:p>
            <a:pPr algn="ctr"/>
            <a:r>
              <a:rPr lang="en-US" b="1" dirty="0" smtClean="0">
                <a:solidFill>
                  <a:schemeClr val="accent2">
                    <a:lumMod val="50000"/>
                  </a:schemeClr>
                </a:solidFill>
              </a:rPr>
              <a:t>Betelgeuse</a:t>
            </a:r>
            <a:endParaRPr lang="en-US" b="1" dirty="0">
              <a:solidFill>
                <a:schemeClr val="accent2">
                  <a:lumMod val="50000"/>
                </a:schemeClr>
              </a:solidFill>
            </a:endParaRPr>
          </a:p>
        </p:txBody>
      </p:sp>
      <p:sp>
        <p:nvSpPr>
          <p:cNvPr id="13" name="TextBox 12"/>
          <p:cNvSpPr txBox="1"/>
          <p:nvPr/>
        </p:nvSpPr>
        <p:spPr>
          <a:xfrm>
            <a:off x="6553200" y="3886200"/>
            <a:ext cx="1295400" cy="369332"/>
          </a:xfrm>
          <a:prstGeom prst="rect">
            <a:avLst/>
          </a:prstGeom>
          <a:noFill/>
        </p:spPr>
        <p:txBody>
          <a:bodyPr wrap="square" rtlCol="0">
            <a:spAutoFit/>
          </a:bodyPr>
          <a:lstStyle/>
          <a:p>
            <a:pPr algn="ctr"/>
            <a:r>
              <a:rPr lang="en-US" b="1" dirty="0" smtClean="0">
                <a:solidFill>
                  <a:schemeClr val="accent2">
                    <a:lumMod val="50000"/>
                  </a:schemeClr>
                </a:solidFill>
              </a:rPr>
              <a:t>The Moon</a:t>
            </a:r>
            <a:endParaRPr lang="en-US" b="1" dirty="0">
              <a:solidFill>
                <a:schemeClr val="accent2">
                  <a:lumMod val="50000"/>
                </a:schemeClr>
              </a:solidFill>
            </a:endParaRPr>
          </a:p>
        </p:txBody>
      </p:sp>
      <p:sp>
        <p:nvSpPr>
          <p:cNvPr id="15" name="TextBox 14"/>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SC.8.E.5.3</a:t>
            </a:r>
            <a:endParaRPr lang="en-US" dirty="0">
              <a:solidFill>
                <a:schemeClr val="tx2">
                  <a:lumMod val="75000"/>
                </a:schemeClr>
              </a:solidFill>
            </a:endParaRPr>
          </a:p>
        </p:txBody>
      </p:sp>
      <p:sp>
        <p:nvSpPr>
          <p:cNvPr id="5" name="Slide Number Placeholder 4"/>
          <p:cNvSpPr>
            <a:spLocks noGrp="1"/>
          </p:cNvSpPr>
          <p:nvPr>
            <p:ph type="sldNum" sz="quarter" idx="12"/>
          </p:nvPr>
        </p:nvSpPr>
        <p:spPr/>
        <p:txBody>
          <a:bodyPr/>
          <a:lstStyle/>
          <a:p>
            <a:fld id="{BCDEDF1F-DF55-4DDE-BCEB-9257A28D3A73}"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lstStyle/>
          <a:p>
            <a:r>
              <a:rPr lang="en-US" dirty="0" smtClean="0">
                <a:solidFill>
                  <a:schemeClr val="tx1"/>
                </a:solidFill>
              </a:rPr>
              <a:t>Distances in Space</a:t>
            </a:r>
            <a:endParaRPr lang="en-US" dirty="0">
              <a:solidFill>
                <a:schemeClr val="tx1"/>
              </a:solidFill>
            </a:endParaRPr>
          </a:p>
        </p:txBody>
      </p:sp>
      <p:pic>
        <p:nvPicPr>
          <p:cNvPr id="19460" name="Picture 4" descr="http://en.esimg.org/upl/2009/10/sun_milky_way.jpeg"/>
          <p:cNvPicPr>
            <a:picLocks noChangeAspect="1" noChangeArrowheads="1"/>
          </p:cNvPicPr>
          <p:nvPr/>
        </p:nvPicPr>
        <p:blipFill>
          <a:blip r:embed="rId2" cstate="print"/>
          <a:srcRect/>
          <a:stretch>
            <a:fillRect/>
          </a:stretch>
        </p:blipFill>
        <p:spPr bwMode="auto">
          <a:xfrm>
            <a:off x="304800" y="1295400"/>
            <a:ext cx="2475669" cy="2228850"/>
          </a:xfrm>
          <a:prstGeom prst="rect">
            <a:avLst/>
          </a:prstGeom>
          <a:noFill/>
        </p:spPr>
      </p:pic>
      <p:pic>
        <p:nvPicPr>
          <p:cNvPr id="19462" name="Picture 6" descr="http://downloads.bbc.co.uk/solarsystem/promotions/home_page/home_page_large.jpg"/>
          <p:cNvPicPr>
            <a:picLocks noChangeAspect="1" noChangeArrowheads="1"/>
          </p:cNvPicPr>
          <p:nvPr/>
        </p:nvPicPr>
        <p:blipFill>
          <a:blip r:embed="rId3" cstate="print"/>
          <a:srcRect r="27897"/>
          <a:stretch>
            <a:fillRect/>
          </a:stretch>
        </p:blipFill>
        <p:spPr bwMode="auto">
          <a:xfrm>
            <a:off x="3505200" y="1219200"/>
            <a:ext cx="5257800" cy="2331584"/>
          </a:xfrm>
          <a:prstGeom prst="rect">
            <a:avLst/>
          </a:prstGeom>
          <a:noFill/>
        </p:spPr>
      </p:pic>
      <p:sp>
        <p:nvSpPr>
          <p:cNvPr id="7" name="Left-Right Arrow 6"/>
          <p:cNvSpPr/>
          <p:nvPr/>
        </p:nvSpPr>
        <p:spPr>
          <a:xfrm>
            <a:off x="304800" y="1447800"/>
            <a:ext cx="2438400" cy="381000"/>
          </a:xfrm>
          <a:prstGeom prst="leftRightArrow">
            <a:avLst/>
          </a:prstGeom>
          <a:solidFill>
            <a:schemeClr val="accent2">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Right Arrow 7"/>
          <p:cNvSpPr/>
          <p:nvPr/>
        </p:nvSpPr>
        <p:spPr>
          <a:xfrm>
            <a:off x="3505200" y="1524000"/>
            <a:ext cx="5257800" cy="381000"/>
          </a:xfrm>
          <a:prstGeom prst="leftRightArrow">
            <a:avLst/>
          </a:prstGeom>
          <a:solidFill>
            <a:schemeClr val="accent2">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2400" y="5105400"/>
            <a:ext cx="8839200" cy="1569660"/>
          </a:xfrm>
          <a:prstGeom prst="rect">
            <a:avLst/>
          </a:prstGeom>
          <a:solidFill>
            <a:schemeClr val="bg1"/>
          </a:solidFill>
        </p:spPr>
        <p:txBody>
          <a:bodyPr wrap="square" rtlCol="0">
            <a:spAutoFit/>
          </a:bodyPr>
          <a:lstStyle/>
          <a:p>
            <a:pPr algn="ctr"/>
            <a:endParaRPr lang="en-US" sz="3200" dirty="0" smtClean="0">
              <a:latin typeface="Arial" pitchFamily="34" charset="0"/>
              <a:cs typeface="Arial" pitchFamily="34" charset="0"/>
            </a:endParaRPr>
          </a:p>
          <a:p>
            <a:pPr algn="ctr"/>
            <a:r>
              <a:rPr lang="en-US" sz="3200" dirty="0" smtClean="0">
                <a:latin typeface="Arial" pitchFamily="34" charset="0"/>
                <a:cs typeface="Arial" pitchFamily="34" charset="0"/>
              </a:rPr>
              <a:t>Which distance and time are most reasonable for each image?</a:t>
            </a:r>
            <a:endParaRPr lang="en-US" sz="3200" dirty="0">
              <a:latin typeface="Arial" pitchFamily="34" charset="0"/>
              <a:cs typeface="Arial" pitchFamily="34" charset="0"/>
            </a:endParaRPr>
          </a:p>
        </p:txBody>
      </p:sp>
      <p:sp>
        <p:nvSpPr>
          <p:cNvPr id="10" name="Oval 9"/>
          <p:cNvSpPr/>
          <p:nvPr/>
        </p:nvSpPr>
        <p:spPr>
          <a:xfrm>
            <a:off x="2438400" y="4267200"/>
            <a:ext cx="2133600" cy="1219200"/>
          </a:xfrm>
          <a:prstGeom prst="ellipse">
            <a:avLst/>
          </a:prstGeom>
          <a:solidFill>
            <a:schemeClr val="accent2">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Distance: Less than 1 light year</a:t>
            </a:r>
            <a:endParaRPr lang="en-US" dirty="0"/>
          </a:p>
        </p:txBody>
      </p:sp>
      <p:sp>
        <p:nvSpPr>
          <p:cNvPr id="11" name="Oval 10"/>
          <p:cNvSpPr/>
          <p:nvPr/>
        </p:nvSpPr>
        <p:spPr>
          <a:xfrm>
            <a:off x="4495800" y="3657600"/>
            <a:ext cx="2133600" cy="1219200"/>
          </a:xfrm>
          <a:prstGeom prst="ellipse">
            <a:avLst/>
          </a:prstGeom>
          <a:solidFill>
            <a:schemeClr val="accent2">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Distance: 100,000 light years</a:t>
            </a:r>
            <a:endParaRPr lang="en-US" dirty="0"/>
          </a:p>
        </p:txBody>
      </p:sp>
      <p:sp>
        <p:nvSpPr>
          <p:cNvPr id="12" name="Oval 11"/>
          <p:cNvSpPr/>
          <p:nvPr/>
        </p:nvSpPr>
        <p:spPr>
          <a:xfrm>
            <a:off x="6629400" y="4191000"/>
            <a:ext cx="2286000" cy="1219200"/>
          </a:xfrm>
          <a:prstGeom prst="ellipse">
            <a:avLst/>
          </a:prstGeom>
          <a:solidFill>
            <a:schemeClr val="accent2">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Time for travel: approximately 12 yrs</a:t>
            </a:r>
            <a:endParaRPr lang="en-US" dirty="0"/>
          </a:p>
        </p:txBody>
      </p:sp>
      <p:sp>
        <p:nvSpPr>
          <p:cNvPr id="13" name="Oval 12"/>
          <p:cNvSpPr/>
          <p:nvPr/>
        </p:nvSpPr>
        <p:spPr>
          <a:xfrm>
            <a:off x="228600" y="3581400"/>
            <a:ext cx="2286000" cy="1219200"/>
          </a:xfrm>
          <a:prstGeom prst="ellipse">
            <a:avLst/>
          </a:prstGeom>
          <a:solidFill>
            <a:schemeClr val="accent2">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Time for travel: approximately 1 billion yrs</a:t>
            </a:r>
            <a:endParaRPr lang="en-US" dirty="0"/>
          </a:p>
        </p:txBody>
      </p:sp>
      <p:sp>
        <p:nvSpPr>
          <p:cNvPr id="14" name="TextBox 13"/>
          <p:cNvSpPr txBox="1"/>
          <p:nvPr/>
        </p:nvSpPr>
        <p:spPr>
          <a:xfrm>
            <a:off x="0" y="6488668"/>
            <a:ext cx="1676400" cy="369332"/>
          </a:xfrm>
          <a:prstGeom prst="rect">
            <a:avLst/>
          </a:prstGeom>
          <a:noFill/>
        </p:spPr>
        <p:txBody>
          <a:bodyPr wrap="square" rtlCol="0">
            <a:spAutoFit/>
          </a:bodyPr>
          <a:lstStyle/>
          <a:p>
            <a:r>
              <a:rPr lang="en-US" dirty="0" smtClean="0">
                <a:solidFill>
                  <a:schemeClr val="tx2">
                    <a:lumMod val="75000"/>
                  </a:schemeClr>
                </a:solidFill>
              </a:rPr>
              <a:t>SC.8.E.5.1</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BCDEDF1F-DF55-4DDE-BCEB-9257A28D3A73}"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Our Universe</a:t>
            </a:r>
            <a:endParaRPr lang="en-US" dirty="0">
              <a:solidFill>
                <a:schemeClr val="tx1"/>
              </a:solidFill>
            </a:endParaRPr>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SC.8.E.5.2</a:t>
            </a:r>
            <a:endParaRPr lang="en-US" dirty="0">
              <a:solidFill>
                <a:schemeClr val="tx2">
                  <a:lumMod val="75000"/>
                </a:schemeClr>
              </a:solidFill>
            </a:endParaRPr>
          </a:p>
        </p:txBody>
      </p:sp>
      <p:sp>
        <p:nvSpPr>
          <p:cNvPr id="5" name="TextBox 4"/>
          <p:cNvSpPr txBox="1"/>
          <p:nvPr/>
        </p:nvSpPr>
        <p:spPr>
          <a:xfrm>
            <a:off x="152400" y="5029200"/>
            <a:ext cx="8763000" cy="2062103"/>
          </a:xfrm>
          <a:prstGeom prst="rect">
            <a:avLst/>
          </a:prstGeom>
          <a:solidFill>
            <a:schemeClr val="bg1"/>
          </a:solidFill>
        </p:spPr>
        <p:txBody>
          <a:bodyPr wrap="square" rtlCol="0">
            <a:spAutoFit/>
          </a:bodyPr>
          <a:lstStyle/>
          <a:p>
            <a:pPr algn="ctr"/>
            <a:r>
              <a:rPr lang="en-US" sz="3200" dirty="0" smtClean="0">
                <a:latin typeface="Arial" pitchFamily="34" charset="0"/>
                <a:cs typeface="Arial" pitchFamily="34" charset="0"/>
              </a:rPr>
              <a:t>Which statement above most accurately describes our universe?  Explain your choice.</a:t>
            </a:r>
          </a:p>
          <a:p>
            <a:pPr algn="ctr"/>
            <a:endParaRPr lang="en-US" sz="3200" dirty="0" smtClean="0">
              <a:latin typeface="Arial" pitchFamily="34" charset="0"/>
              <a:cs typeface="Arial" pitchFamily="34" charset="0"/>
            </a:endParaRPr>
          </a:p>
          <a:p>
            <a:pPr algn="ctr"/>
            <a:endParaRPr lang="en-US" sz="3200" dirty="0">
              <a:latin typeface="Arial" pitchFamily="34" charset="0"/>
              <a:cs typeface="Arial" pitchFamily="34" charset="0"/>
            </a:endParaRPr>
          </a:p>
        </p:txBody>
      </p:sp>
      <p:sp>
        <p:nvSpPr>
          <p:cNvPr id="6" name="TextBox 5"/>
          <p:cNvSpPr txBox="1"/>
          <p:nvPr/>
        </p:nvSpPr>
        <p:spPr>
          <a:xfrm>
            <a:off x="4495800" y="1295400"/>
            <a:ext cx="2362200" cy="138499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800" dirty="0" smtClean="0"/>
              <a:t>All of the billions of stars and galaxies</a:t>
            </a:r>
            <a:endParaRPr lang="en-US" sz="2800" dirty="0"/>
          </a:p>
        </p:txBody>
      </p:sp>
      <p:sp>
        <p:nvSpPr>
          <p:cNvPr id="7" name="TextBox 6"/>
          <p:cNvSpPr txBox="1"/>
          <p:nvPr/>
        </p:nvSpPr>
        <p:spPr>
          <a:xfrm>
            <a:off x="1981200" y="3124200"/>
            <a:ext cx="1981200" cy="138499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800" dirty="0" smtClean="0"/>
              <a:t>A system of planets and moons</a:t>
            </a:r>
            <a:endParaRPr lang="en-US" sz="2800" dirty="0"/>
          </a:p>
        </p:txBody>
      </p:sp>
      <p:sp>
        <p:nvSpPr>
          <p:cNvPr id="8" name="TextBox 7"/>
          <p:cNvSpPr txBox="1"/>
          <p:nvPr/>
        </p:nvSpPr>
        <p:spPr>
          <a:xfrm>
            <a:off x="762000" y="1295400"/>
            <a:ext cx="2133600" cy="138499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800" dirty="0" smtClean="0"/>
              <a:t>Thousands of stars around a black hole</a:t>
            </a:r>
            <a:endParaRPr lang="en-US" sz="2800" dirty="0"/>
          </a:p>
        </p:txBody>
      </p:sp>
      <p:sp>
        <p:nvSpPr>
          <p:cNvPr id="9" name="TextBox 8"/>
          <p:cNvSpPr txBox="1"/>
          <p:nvPr/>
        </p:nvSpPr>
        <p:spPr>
          <a:xfrm>
            <a:off x="6400800" y="3124200"/>
            <a:ext cx="1981200" cy="138499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800" dirty="0" smtClean="0"/>
              <a:t>All of the known galaxies</a:t>
            </a:r>
            <a:endParaRPr lang="en-US" sz="2800" dirty="0"/>
          </a:p>
        </p:txBody>
      </p:sp>
      <p:sp>
        <p:nvSpPr>
          <p:cNvPr id="10" name="Slide Number Placeholder 9"/>
          <p:cNvSpPr>
            <a:spLocks noGrp="1"/>
          </p:cNvSpPr>
          <p:nvPr>
            <p:ph type="sldNum" sz="quarter" idx="12"/>
          </p:nvPr>
        </p:nvSpPr>
        <p:spPr/>
        <p:txBody>
          <a:bodyPr/>
          <a:lstStyle/>
          <a:p>
            <a:fld id="{BCDEDF1F-DF55-4DDE-BCEB-9257A28D3A73}"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020762"/>
          </a:xfrm>
        </p:spPr>
        <p:txBody>
          <a:bodyPr/>
          <a:lstStyle/>
          <a:p>
            <a:r>
              <a:rPr lang="en-US" dirty="0" smtClean="0">
                <a:solidFill>
                  <a:schemeClr val="tx1"/>
                </a:solidFill>
              </a:rPr>
              <a:t>Properties of Stars</a:t>
            </a:r>
            <a:endParaRPr lang="en-US" dirty="0">
              <a:solidFill>
                <a:schemeClr val="tx1"/>
              </a:solidFill>
            </a:endParaRPr>
          </a:p>
        </p:txBody>
      </p:sp>
      <p:pic>
        <p:nvPicPr>
          <p:cNvPr id="1027" name="Picture 3"/>
          <p:cNvPicPr>
            <a:picLocks noChangeAspect="1" noChangeArrowheads="1"/>
          </p:cNvPicPr>
          <p:nvPr/>
        </p:nvPicPr>
        <p:blipFill>
          <a:blip r:embed="rId2" cstate="print"/>
          <a:srcRect/>
          <a:stretch>
            <a:fillRect/>
          </a:stretch>
        </p:blipFill>
        <p:spPr bwMode="auto">
          <a:xfrm>
            <a:off x="1143000" y="1143000"/>
            <a:ext cx="6847915" cy="4343400"/>
          </a:xfrm>
          <a:prstGeom prst="rect">
            <a:avLst/>
          </a:prstGeom>
          <a:noFill/>
          <a:ln w="9525">
            <a:noFill/>
            <a:miter lim="800000"/>
            <a:headEnd/>
            <a:tailEnd/>
          </a:ln>
        </p:spPr>
      </p:pic>
      <p:sp>
        <p:nvSpPr>
          <p:cNvPr id="6" name="Rectangle 5"/>
          <p:cNvSpPr/>
          <p:nvPr/>
        </p:nvSpPr>
        <p:spPr>
          <a:xfrm>
            <a:off x="2895600" y="2362200"/>
            <a:ext cx="1219200" cy="584775"/>
          </a:xfrm>
          <a:prstGeom prst="rect">
            <a:avLst/>
          </a:prstGeom>
          <a:noFill/>
        </p:spPr>
        <p:txBody>
          <a:bodyPr wrap="square" lIns="91440" tIns="45720" rIns="91440" bIns="45720">
            <a:spAutoFit/>
          </a:bodyPr>
          <a:lstStyle/>
          <a:p>
            <a:pPr algn="ctr"/>
            <a:r>
              <a:rPr lang="en-US" sz="3200" b="1" cap="none" spc="0" dirty="0" smtClean="0">
                <a:ln w="17780" cmpd="sng">
                  <a:solidFill>
                    <a:schemeClr val="tx1"/>
                  </a:solidFill>
                  <a:prstDash val="solid"/>
                  <a:miter lim="800000"/>
                </a:ln>
                <a:solidFill>
                  <a:srgbClr val="00B0F0"/>
                </a:solidFill>
                <a:effectLst>
                  <a:outerShdw blurRad="50800" algn="tl" rotWithShape="0">
                    <a:srgbClr val="000000"/>
                  </a:outerShdw>
                </a:effectLst>
              </a:rPr>
              <a:t>Vega</a:t>
            </a:r>
            <a:endParaRPr lang="en-US" sz="3200" b="1" cap="none" spc="0" dirty="0">
              <a:ln w="17780" cmpd="sng">
                <a:solidFill>
                  <a:schemeClr val="tx1"/>
                </a:solidFill>
                <a:prstDash val="solid"/>
                <a:miter lim="800000"/>
              </a:ln>
              <a:solidFill>
                <a:srgbClr val="00B0F0"/>
              </a:solidFill>
              <a:effectLst>
                <a:outerShdw blurRad="50800" algn="tl" rotWithShape="0">
                  <a:srgbClr val="000000"/>
                </a:outerShdw>
              </a:effectLst>
            </a:endParaRPr>
          </a:p>
        </p:txBody>
      </p:sp>
      <p:sp>
        <p:nvSpPr>
          <p:cNvPr id="7" name="Rectangle 6"/>
          <p:cNvSpPr/>
          <p:nvPr/>
        </p:nvSpPr>
        <p:spPr>
          <a:xfrm>
            <a:off x="4343400" y="2895600"/>
            <a:ext cx="1371600" cy="523220"/>
          </a:xfrm>
          <a:prstGeom prst="rect">
            <a:avLst/>
          </a:prstGeom>
          <a:noFill/>
        </p:spPr>
        <p:txBody>
          <a:bodyPr wrap="square" lIns="91440" tIns="45720" rIns="91440" bIns="45720">
            <a:spAutoFit/>
          </a:bodyPr>
          <a:lstStyle/>
          <a:p>
            <a:pPr algn="ctr"/>
            <a:r>
              <a:rPr lang="en-US" sz="2800" b="1" cap="none" spc="0" dirty="0" smtClean="0">
                <a:ln w="17780" cmpd="sng">
                  <a:solidFill>
                    <a:schemeClr val="tx1"/>
                  </a:solidFill>
                  <a:prstDash val="solid"/>
                  <a:miter lim="800000"/>
                </a:ln>
                <a:solidFill>
                  <a:srgbClr val="FFFF00"/>
                </a:solidFill>
                <a:effectLst>
                  <a:outerShdw blurRad="50800" algn="tl" rotWithShape="0">
                    <a:srgbClr val="000000"/>
                  </a:outerShdw>
                </a:effectLst>
              </a:rPr>
              <a:t>Our Sun</a:t>
            </a:r>
            <a:endParaRPr lang="en-US" sz="2800" b="1" cap="none" spc="0" dirty="0">
              <a:ln w="17780" cmpd="sng">
                <a:solidFill>
                  <a:schemeClr val="tx1"/>
                </a:solidFill>
                <a:prstDash val="solid"/>
                <a:miter lim="800000"/>
              </a:ln>
              <a:solidFill>
                <a:srgbClr val="FFFF00"/>
              </a:solidFill>
              <a:effectLst>
                <a:outerShdw blurRad="50800" algn="tl" rotWithShape="0">
                  <a:srgbClr val="000000"/>
                </a:outerShdw>
              </a:effectLst>
            </a:endParaRPr>
          </a:p>
        </p:txBody>
      </p:sp>
      <p:sp>
        <p:nvSpPr>
          <p:cNvPr id="8" name="Rectangle 7"/>
          <p:cNvSpPr/>
          <p:nvPr/>
        </p:nvSpPr>
        <p:spPr>
          <a:xfrm>
            <a:off x="6248400" y="3276600"/>
            <a:ext cx="1447800" cy="830997"/>
          </a:xfrm>
          <a:prstGeom prst="rect">
            <a:avLst/>
          </a:prstGeom>
          <a:noFill/>
        </p:spPr>
        <p:txBody>
          <a:bodyPr wrap="square" lIns="91440" tIns="45720" rIns="91440" bIns="45720">
            <a:spAutoFit/>
          </a:bodyPr>
          <a:lstStyle/>
          <a:p>
            <a:pPr algn="ctr"/>
            <a:r>
              <a:rPr lang="en-US" sz="2400" b="1" cap="none" spc="0" dirty="0" smtClean="0">
                <a:ln w="17780" cmpd="sng">
                  <a:solidFill>
                    <a:schemeClr val="tx1"/>
                  </a:solidFill>
                  <a:prstDash val="solid"/>
                  <a:miter lim="800000"/>
                </a:ln>
                <a:solidFill>
                  <a:srgbClr val="FFC000"/>
                </a:solidFill>
                <a:effectLst>
                  <a:outerShdw blurRad="50800" algn="tl" rotWithShape="0">
                    <a:srgbClr val="000000"/>
                  </a:outerShdw>
                </a:effectLst>
              </a:rPr>
              <a:t>Alpha Centauri</a:t>
            </a:r>
            <a:endParaRPr lang="en-US" sz="2400" b="1" cap="none" spc="0" dirty="0">
              <a:ln w="17780" cmpd="sng">
                <a:solidFill>
                  <a:schemeClr val="tx1"/>
                </a:solidFill>
                <a:prstDash val="solid"/>
                <a:miter lim="800000"/>
              </a:ln>
              <a:solidFill>
                <a:srgbClr val="FFC000"/>
              </a:solidFill>
              <a:effectLst>
                <a:outerShdw blurRad="50800" algn="tl" rotWithShape="0">
                  <a:srgbClr val="000000"/>
                </a:outerShdw>
              </a:effectLst>
            </a:endParaRPr>
          </a:p>
        </p:txBody>
      </p:sp>
      <p:sp>
        <p:nvSpPr>
          <p:cNvPr id="9" name="TextBox 8"/>
          <p:cNvSpPr txBox="1"/>
          <p:nvPr/>
        </p:nvSpPr>
        <p:spPr>
          <a:xfrm>
            <a:off x="152400" y="5486400"/>
            <a:ext cx="8839200" cy="1384995"/>
          </a:xfrm>
          <a:prstGeom prst="rect">
            <a:avLst/>
          </a:prstGeom>
          <a:solidFill>
            <a:schemeClr val="bg1"/>
          </a:solidFill>
        </p:spPr>
        <p:txBody>
          <a:bodyPr wrap="square" rtlCol="0">
            <a:spAutoFit/>
          </a:bodyPr>
          <a:lstStyle/>
          <a:p>
            <a:pPr algn="ctr"/>
            <a:r>
              <a:rPr lang="en-US" sz="2800" dirty="0" smtClean="0">
                <a:latin typeface="Arial" pitchFamily="34" charset="0"/>
                <a:cs typeface="Arial" pitchFamily="34" charset="0"/>
              </a:rPr>
              <a:t>Compare the properties of Vega, our Sun, and Alpha Centauri (include brightness, size, and temperature)</a:t>
            </a:r>
          </a:p>
          <a:p>
            <a:pPr algn="ctr"/>
            <a:endParaRPr lang="en-US" sz="2800" dirty="0">
              <a:latin typeface="Arial" pitchFamily="34" charset="0"/>
              <a:cs typeface="Arial" pitchFamily="34" charset="0"/>
            </a:endParaRPr>
          </a:p>
        </p:txBody>
      </p:sp>
      <p:sp>
        <p:nvSpPr>
          <p:cNvPr id="10" name="TextBox 9"/>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SC.8.E.5.5</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BCDEDF1F-DF55-4DDE-BCEB-9257A28D3A73}"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884238"/>
          </a:xfrm>
        </p:spPr>
        <p:txBody>
          <a:bodyPr/>
          <a:lstStyle/>
          <a:p>
            <a:r>
              <a:rPr lang="en-US" dirty="0" smtClean="0">
                <a:solidFill>
                  <a:schemeClr val="tx1"/>
                </a:solidFill>
              </a:rPr>
              <a:t>Properties of the Sun</a:t>
            </a:r>
            <a:endParaRPr lang="en-US" dirty="0">
              <a:solidFill>
                <a:schemeClr val="tx1"/>
              </a:solidFill>
            </a:endParaRPr>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SC.8.E.5.6</a:t>
            </a:r>
            <a:endParaRPr lang="en-US" dirty="0">
              <a:solidFill>
                <a:schemeClr val="tx2">
                  <a:lumMod val="75000"/>
                </a:schemeClr>
              </a:solidFill>
            </a:endParaRPr>
          </a:p>
        </p:txBody>
      </p:sp>
      <p:pic>
        <p:nvPicPr>
          <p:cNvPr id="1046" name="Picture 22"/>
          <p:cNvPicPr>
            <a:picLocks noChangeAspect="1" noChangeArrowheads="1"/>
          </p:cNvPicPr>
          <p:nvPr/>
        </p:nvPicPr>
        <p:blipFill>
          <a:blip r:embed="rId3" cstate="print"/>
          <a:srcRect l="2021" b="1515"/>
          <a:stretch>
            <a:fillRect/>
          </a:stretch>
        </p:blipFill>
        <p:spPr bwMode="auto">
          <a:xfrm>
            <a:off x="1985962" y="976313"/>
            <a:ext cx="7158038" cy="5881687"/>
          </a:xfrm>
          <a:prstGeom prst="rect">
            <a:avLst/>
          </a:prstGeom>
          <a:solidFill>
            <a:schemeClr val="bg1"/>
          </a:solidFill>
          <a:ln w="9525">
            <a:noFill/>
            <a:miter lim="800000"/>
            <a:headEnd/>
            <a:tailEnd/>
          </a:ln>
        </p:spPr>
      </p:pic>
      <p:sp>
        <p:nvSpPr>
          <p:cNvPr id="38" name="TextBox 37"/>
          <p:cNvSpPr txBox="1"/>
          <p:nvPr/>
        </p:nvSpPr>
        <p:spPr>
          <a:xfrm>
            <a:off x="152400" y="1143000"/>
            <a:ext cx="2362200" cy="3785652"/>
          </a:xfrm>
          <a:prstGeom prst="rect">
            <a:avLst/>
          </a:prstGeom>
          <a:noFill/>
          <a:ln>
            <a:solidFill>
              <a:schemeClr val="bg1"/>
            </a:solidFill>
          </a:ln>
        </p:spPr>
        <p:txBody>
          <a:bodyPr wrap="square" rtlCol="0">
            <a:spAutoFit/>
          </a:bodyPr>
          <a:lstStyle/>
          <a:p>
            <a:pPr algn="ctr"/>
            <a:r>
              <a:rPr lang="en-US" sz="2400" u="sng" dirty="0" smtClean="0"/>
              <a:t>Terms</a:t>
            </a:r>
          </a:p>
          <a:p>
            <a:r>
              <a:rPr lang="en-US" sz="2400" dirty="0" err="1" smtClean="0"/>
              <a:t>Chromosphere</a:t>
            </a:r>
            <a:endParaRPr lang="en-US" sz="2400" dirty="0" smtClean="0"/>
          </a:p>
          <a:p>
            <a:r>
              <a:rPr lang="en-US" sz="2400" dirty="0" smtClean="0"/>
              <a:t>Convection Zone</a:t>
            </a:r>
          </a:p>
          <a:p>
            <a:r>
              <a:rPr lang="en-US" sz="2400" dirty="0" smtClean="0"/>
              <a:t>Core</a:t>
            </a:r>
          </a:p>
          <a:p>
            <a:r>
              <a:rPr lang="en-US" sz="2400" dirty="0" smtClean="0"/>
              <a:t>Corona</a:t>
            </a:r>
          </a:p>
          <a:p>
            <a:r>
              <a:rPr lang="en-US" sz="2400" dirty="0" smtClean="0"/>
              <a:t>Photosphere</a:t>
            </a:r>
          </a:p>
          <a:p>
            <a:r>
              <a:rPr lang="en-US" sz="2400" dirty="0" smtClean="0"/>
              <a:t>Prominence</a:t>
            </a:r>
          </a:p>
          <a:p>
            <a:r>
              <a:rPr lang="en-US" sz="2400" dirty="0" smtClean="0"/>
              <a:t>Radiation Zone</a:t>
            </a:r>
          </a:p>
          <a:p>
            <a:r>
              <a:rPr lang="en-US" sz="2400" dirty="0" smtClean="0"/>
              <a:t>Solar Flare</a:t>
            </a:r>
          </a:p>
          <a:p>
            <a:r>
              <a:rPr lang="en-US" sz="2400" dirty="0" smtClean="0"/>
              <a:t>Sunspots</a:t>
            </a:r>
          </a:p>
        </p:txBody>
      </p:sp>
      <p:sp>
        <p:nvSpPr>
          <p:cNvPr id="39" name="Left Arrow 38"/>
          <p:cNvSpPr/>
          <p:nvPr/>
        </p:nvSpPr>
        <p:spPr>
          <a:xfrm>
            <a:off x="6705600" y="5181600"/>
            <a:ext cx="1447800"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a:t>
            </a:r>
            <a:endParaRPr lang="en-US" dirty="0"/>
          </a:p>
        </p:txBody>
      </p:sp>
      <p:sp>
        <p:nvSpPr>
          <p:cNvPr id="5" name="Slide Number Placeholder 4"/>
          <p:cNvSpPr>
            <a:spLocks noGrp="1"/>
          </p:cNvSpPr>
          <p:nvPr>
            <p:ph type="sldNum" sz="quarter" idx="12"/>
          </p:nvPr>
        </p:nvSpPr>
        <p:spPr/>
        <p:txBody>
          <a:bodyPr/>
          <a:lstStyle/>
          <a:p>
            <a:fld id="{BCDEDF1F-DF55-4DDE-BCEB-9257A28D3A73}"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Role of Gravity</a:t>
            </a:r>
            <a:endParaRPr lang="en-US" dirty="0">
              <a:solidFill>
                <a:schemeClr val="tx1"/>
              </a:solidFill>
            </a:endParaRPr>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SC.8.E.5.4</a:t>
            </a:r>
            <a:endParaRPr lang="en-US" dirty="0">
              <a:solidFill>
                <a:schemeClr val="tx2">
                  <a:lumMod val="75000"/>
                </a:schemeClr>
              </a:solidFill>
            </a:endParaRPr>
          </a:p>
        </p:txBody>
      </p:sp>
      <p:pic>
        <p:nvPicPr>
          <p:cNvPr id="91138" name="Picture 2" descr="http://www.atlasoftheuniverse.com/nebulae/ngc2237.jpg"/>
          <p:cNvPicPr>
            <a:picLocks noChangeAspect="1" noChangeArrowheads="1"/>
          </p:cNvPicPr>
          <p:nvPr/>
        </p:nvPicPr>
        <p:blipFill>
          <a:blip r:embed="rId2" cstate="print"/>
          <a:srcRect/>
          <a:stretch>
            <a:fillRect/>
          </a:stretch>
        </p:blipFill>
        <p:spPr bwMode="auto">
          <a:xfrm>
            <a:off x="533400" y="1905000"/>
            <a:ext cx="2590800" cy="2266950"/>
          </a:xfrm>
          <a:prstGeom prst="rect">
            <a:avLst/>
          </a:prstGeom>
          <a:noFill/>
        </p:spPr>
      </p:pic>
      <p:pic>
        <p:nvPicPr>
          <p:cNvPr id="91140" name="Picture 4" descr="http://chandra.harvard.edu/graphics/resources/illustrations/solsys/solar_system_ill.jpg"/>
          <p:cNvPicPr>
            <a:picLocks noChangeAspect="1" noChangeArrowheads="1"/>
          </p:cNvPicPr>
          <p:nvPr/>
        </p:nvPicPr>
        <p:blipFill>
          <a:blip r:embed="rId3" cstate="print"/>
          <a:srcRect/>
          <a:stretch>
            <a:fillRect/>
          </a:stretch>
        </p:blipFill>
        <p:spPr bwMode="auto">
          <a:xfrm>
            <a:off x="5410200" y="1981200"/>
            <a:ext cx="3209925" cy="2073174"/>
          </a:xfrm>
          <a:prstGeom prst="rect">
            <a:avLst/>
          </a:prstGeom>
          <a:noFill/>
        </p:spPr>
      </p:pic>
      <p:sp>
        <p:nvSpPr>
          <p:cNvPr id="7" name="Right Arrow 6"/>
          <p:cNvSpPr/>
          <p:nvPr/>
        </p:nvSpPr>
        <p:spPr>
          <a:xfrm>
            <a:off x="3505200" y="2590800"/>
            <a:ext cx="16002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4800" y="5029200"/>
            <a:ext cx="8534400" cy="2062103"/>
          </a:xfrm>
          <a:prstGeom prst="rect">
            <a:avLst/>
          </a:prstGeom>
          <a:solidFill>
            <a:schemeClr val="bg1"/>
          </a:solidFill>
        </p:spPr>
        <p:txBody>
          <a:bodyPr wrap="square" rtlCol="0">
            <a:spAutoFit/>
          </a:bodyPr>
          <a:lstStyle/>
          <a:p>
            <a:pPr algn="ctr"/>
            <a:r>
              <a:rPr lang="en-US" sz="3200" dirty="0" smtClean="0">
                <a:latin typeface="Arial" pitchFamily="34" charset="0"/>
                <a:cs typeface="Arial" pitchFamily="34" charset="0"/>
              </a:rPr>
              <a:t>Explain the role that planets &amp; gravity had in creating the Sun</a:t>
            </a:r>
            <a:r>
              <a:rPr lang="en-US" sz="3200" smtClean="0">
                <a:latin typeface="Arial" pitchFamily="34" charset="0"/>
                <a:cs typeface="Arial" pitchFamily="34" charset="0"/>
              </a:rPr>
              <a:t>, planets</a:t>
            </a:r>
            <a:r>
              <a:rPr lang="en-US" sz="3200" dirty="0" smtClean="0">
                <a:latin typeface="Arial" pitchFamily="34" charset="0"/>
                <a:cs typeface="Arial" pitchFamily="34" charset="0"/>
              </a:rPr>
              <a:t>, stars, etc.</a:t>
            </a:r>
          </a:p>
          <a:p>
            <a:pPr algn="ctr"/>
            <a:endParaRPr lang="en-US" sz="3200" dirty="0" smtClean="0">
              <a:latin typeface="Arial" pitchFamily="34" charset="0"/>
              <a:cs typeface="Arial" pitchFamily="34" charset="0"/>
            </a:endParaRPr>
          </a:p>
          <a:p>
            <a:pPr algn="ctr"/>
            <a:endParaRPr lang="en-US" sz="32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BCDEDF1F-DF55-4DDE-BCEB-9257A28D3A73}"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944562"/>
          </a:xfrm>
        </p:spPr>
        <p:txBody>
          <a:bodyPr/>
          <a:lstStyle/>
          <a:p>
            <a:r>
              <a:rPr lang="en-US" dirty="0" smtClean="0">
                <a:solidFill>
                  <a:schemeClr val="tx1"/>
                </a:solidFill>
              </a:rPr>
              <a:t>Experiment </a:t>
            </a:r>
            <a:r>
              <a:rPr lang="en-US" dirty="0" err="1" smtClean="0">
                <a:solidFill>
                  <a:schemeClr val="tx1"/>
                </a:solidFill>
              </a:rPr>
              <a:t>vs</a:t>
            </a:r>
            <a:r>
              <a:rPr lang="en-US" dirty="0" smtClean="0">
                <a:solidFill>
                  <a:schemeClr val="tx1"/>
                </a:solidFill>
              </a:rPr>
              <a:t> Investigation</a:t>
            </a:r>
            <a:endParaRPr lang="en-US" dirty="0">
              <a:solidFill>
                <a:schemeClr val="tx1"/>
              </a:solidFill>
            </a:endParaRPr>
          </a:p>
        </p:txBody>
      </p:sp>
      <p:sp>
        <p:nvSpPr>
          <p:cNvPr id="3" name="Content Placeholder 2"/>
          <p:cNvSpPr>
            <a:spLocks noGrp="1"/>
          </p:cNvSpPr>
          <p:nvPr>
            <p:ph idx="1"/>
          </p:nvPr>
        </p:nvSpPr>
        <p:spPr>
          <a:xfrm>
            <a:off x="228600" y="1371600"/>
            <a:ext cx="8610600" cy="3048000"/>
          </a:xfrm>
        </p:spPr>
        <p:txBody>
          <a:bodyPr>
            <a:normAutofit/>
          </a:bodyPr>
          <a:lstStyle/>
          <a:p>
            <a:r>
              <a:rPr lang="en-US" sz="2600" dirty="0" smtClean="0">
                <a:solidFill>
                  <a:schemeClr val="tx1"/>
                </a:solidFill>
                <a:latin typeface="+mj-lt"/>
              </a:rPr>
              <a:t>Melanie and Brody want to find out whether wooden bats or metal bats allow baseballs to travel farther.</a:t>
            </a:r>
          </a:p>
          <a:p>
            <a:r>
              <a:rPr lang="en-US" sz="2600" dirty="0" smtClean="0">
                <a:solidFill>
                  <a:schemeClr val="tx1"/>
                </a:solidFill>
                <a:latin typeface="+mj-lt"/>
              </a:rPr>
              <a:t>Melanie asks five different people to hit ten balls with each type of bat and she measures the distance each ball travels.</a:t>
            </a:r>
          </a:p>
          <a:p>
            <a:r>
              <a:rPr lang="en-US" sz="2600" dirty="0" smtClean="0">
                <a:solidFill>
                  <a:schemeClr val="tx1"/>
                </a:solidFill>
                <a:latin typeface="+mj-lt"/>
              </a:rPr>
              <a:t>Brody researches the physical properties of the pine wood and the aluminum metal and then  estimates the possible distance a ball could travel with a given force.</a:t>
            </a:r>
            <a:endParaRPr lang="en-US" sz="2600" dirty="0">
              <a:solidFill>
                <a:schemeClr val="tx1"/>
              </a:solidFill>
              <a:latin typeface="+mj-lt"/>
            </a:endParaRPr>
          </a:p>
        </p:txBody>
      </p:sp>
      <p:sp>
        <p:nvSpPr>
          <p:cNvPr id="4" name="TextBox 3"/>
          <p:cNvSpPr txBox="1"/>
          <p:nvPr/>
        </p:nvSpPr>
        <p:spPr>
          <a:xfrm>
            <a:off x="0" y="6400800"/>
            <a:ext cx="2362200" cy="369332"/>
          </a:xfrm>
          <a:prstGeom prst="rect">
            <a:avLst/>
          </a:prstGeom>
          <a:noFill/>
        </p:spPr>
        <p:txBody>
          <a:bodyPr wrap="square" rtlCol="0">
            <a:spAutoFit/>
          </a:bodyPr>
          <a:lstStyle/>
          <a:p>
            <a:r>
              <a:rPr lang="en-US" dirty="0" smtClean="0">
                <a:solidFill>
                  <a:schemeClr val="tx2">
                    <a:lumMod val="75000"/>
                  </a:schemeClr>
                </a:solidFill>
              </a:rPr>
              <a:t>SC.7.N.1.3, SC.6.N.1.3</a:t>
            </a:r>
            <a:endParaRPr lang="en-US" dirty="0">
              <a:solidFill>
                <a:schemeClr val="tx2">
                  <a:lumMod val="75000"/>
                </a:schemeClr>
              </a:solidFill>
            </a:endParaRPr>
          </a:p>
        </p:txBody>
      </p:sp>
      <p:sp>
        <p:nvSpPr>
          <p:cNvPr id="5" name="TextBox 4"/>
          <p:cNvSpPr txBox="1"/>
          <p:nvPr/>
        </p:nvSpPr>
        <p:spPr>
          <a:xfrm>
            <a:off x="0" y="4953000"/>
            <a:ext cx="9144000" cy="1938992"/>
          </a:xfrm>
          <a:prstGeom prst="rect">
            <a:avLst/>
          </a:prstGeom>
          <a:solidFill>
            <a:schemeClr val="bg1"/>
          </a:solidFill>
        </p:spPr>
        <p:txBody>
          <a:bodyPr wrap="square" rtlCol="0">
            <a:spAutoFit/>
          </a:bodyPr>
          <a:lstStyle/>
          <a:p>
            <a:pPr algn="ctr"/>
            <a:r>
              <a:rPr lang="en-US" sz="3000" dirty="0" smtClean="0">
                <a:latin typeface="Arial" pitchFamily="34" charset="0"/>
                <a:cs typeface="Arial" pitchFamily="34" charset="0"/>
              </a:rPr>
              <a:t>Which student conducted an experiment and which student conducted an investigation? Explain your answer.</a:t>
            </a:r>
          </a:p>
          <a:p>
            <a:pPr algn="ctr"/>
            <a:endParaRPr lang="en-US" sz="3000" dirty="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BCDEDF1F-DF55-4DDE-BCEB-9257A28D3A73}"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Models of the Solar System</a:t>
            </a:r>
            <a:endParaRPr lang="en-US" dirty="0">
              <a:solidFill>
                <a:schemeClr val="tx1"/>
              </a:solidFill>
            </a:endParaRPr>
          </a:p>
        </p:txBody>
      </p:sp>
      <p:pic>
        <p:nvPicPr>
          <p:cNvPr id="3074" name="Picture 2"/>
          <p:cNvPicPr>
            <a:picLocks noChangeAspect="1" noChangeArrowheads="1"/>
          </p:cNvPicPr>
          <p:nvPr/>
        </p:nvPicPr>
        <p:blipFill>
          <a:blip r:embed="rId2" cstate="print"/>
          <a:srcRect/>
          <a:stretch>
            <a:fillRect/>
          </a:stretch>
        </p:blipFill>
        <p:spPr bwMode="auto">
          <a:xfrm>
            <a:off x="685800" y="1828800"/>
            <a:ext cx="3276600" cy="3088983"/>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r="4087"/>
          <a:stretch>
            <a:fillRect/>
          </a:stretch>
        </p:blipFill>
        <p:spPr bwMode="auto">
          <a:xfrm>
            <a:off x="5029200" y="1905000"/>
            <a:ext cx="3352800" cy="3043208"/>
          </a:xfrm>
          <a:prstGeom prst="rect">
            <a:avLst/>
          </a:prstGeom>
          <a:noFill/>
          <a:ln w="9525">
            <a:noFill/>
            <a:miter lim="800000"/>
            <a:headEnd/>
            <a:tailEnd/>
          </a:ln>
        </p:spPr>
      </p:pic>
      <p:sp>
        <p:nvSpPr>
          <p:cNvPr id="6" name="Rectangle 5"/>
          <p:cNvSpPr/>
          <p:nvPr/>
        </p:nvSpPr>
        <p:spPr>
          <a:xfrm>
            <a:off x="2057400" y="1066800"/>
            <a:ext cx="604653"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Rectangle 7"/>
          <p:cNvSpPr/>
          <p:nvPr/>
        </p:nvSpPr>
        <p:spPr>
          <a:xfrm>
            <a:off x="6400800" y="1143000"/>
            <a:ext cx="572593"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TextBox 8"/>
          <p:cNvSpPr txBox="1"/>
          <p:nvPr/>
        </p:nvSpPr>
        <p:spPr>
          <a:xfrm>
            <a:off x="228600" y="5105400"/>
            <a:ext cx="8610600" cy="1754326"/>
          </a:xfrm>
          <a:prstGeom prst="rect">
            <a:avLst/>
          </a:prstGeom>
          <a:solidFill>
            <a:schemeClr val="bg1"/>
          </a:solidFill>
        </p:spPr>
        <p:txBody>
          <a:bodyPr wrap="square" rtlCol="0">
            <a:spAutoFit/>
          </a:bodyPr>
          <a:lstStyle/>
          <a:p>
            <a:pPr algn="ctr"/>
            <a:r>
              <a:rPr lang="en-US" sz="3600" dirty="0" smtClean="0">
                <a:latin typeface="Arial" pitchFamily="34" charset="0"/>
                <a:cs typeface="Arial" pitchFamily="34" charset="0"/>
              </a:rPr>
              <a:t>Label the models above as heliocentric or geocentric.  Explain your reasoning</a:t>
            </a:r>
          </a:p>
          <a:p>
            <a:pPr algn="ctr"/>
            <a:endParaRPr lang="en-US" sz="3600" dirty="0">
              <a:latin typeface="Arial" pitchFamily="34" charset="0"/>
              <a:cs typeface="Arial" pitchFamily="34" charset="0"/>
            </a:endParaRPr>
          </a:p>
        </p:txBody>
      </p:sp>
      <p:sp>
        <p:nvSpPr>
          <p:cNvPr id="10" name="TextBox 9"/>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SC.8.E.5.8</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BCDEDF1F-DF55-4DDE-BCEB-9257A28D3A73}"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1143000"/>
          </a:xfrm>
        </p:spPr>
        <p:txBody>
          <a:bodyPr/>
          <a:lstStyle/>
          <a:p>
            <a:r>
              <a:rPr lang="en-US" dirty="0" smtClean="0">
                <a:solidFill>
                  <a:schemeClr val="tx1"/>
                </a:solidFill>
              </a:rPr>
              <a:t>Seasons and Moon Phases</a:t>
            </a:r>
            <a:endParaRPr lang="en-US" dirty="0">
              <a:solidFill>
                <a:schemeClr val="tx1"/>
              </a:solidFill>
            </a:endParaRPr>
          </a:p>
        </p:txBody>
      </p:sp>
      <p:sp>
        <p:nvSpPr>
          <p:cNvPr id="3" name="Content Placeholder 2"/>
          <p:cNvSpPr>
            <a:spLocks noGrp="1"/>
          </p:cNvSpPr>
          <p:nvPr>
            <p:ph idx="1"/>
          </p:nvPr>
        </p:nvSpPr>
        <p:spPr>
          <a:xfrm>
            <a:off x="0" y="1143000"/>
            <a:ext cx="9144000" cy="4525963"/>
          </a:xfrm>
        </p:spPr>
        <p:txBody>
          <a:bodyPr>
            <a:normAutofit fontScale="92500" lnSpcReduction="10000"/>
          </a:bodyPr>
          <a:lstStyle/>
          <a:p>
            <a:r>
              <a:rPr lang="en-US" dirty="0" smtClean="0">
                <a:solidFill>
                  <a:schemeClr val="tx1"/>
                </a:solidFill>
                <a:latin typeface="Arial" pitchFamily="34" charset="0"/>
                <a:cs typeface="Arial" pitchFamily="34" charset="0"/>
              </a:rPr>
              <a:t>What causes the seasons and what causes moon phases?</a:t>
            </a:r>
          </a:p>
          <a:p>
            <a:endParaRPr lang="en-US" dirty="0" smtClean="0"/>
          </a:p>
          <a:p>
            <a:r>
              <a:rPr lang="en-US" dirty="0" smtClean="0"/>
              <a:t>Think about: </a:t>
            </a:r>
          </a:p>
          <a:p>
            <a:pPr>
              <a:buNone/>
            </a:pPr>
            <a:r>
              <a:rPr lang="en-US" dirty="0" smtClean="0"/>
              <a:t>    -When it is Summer in England (UK), what season is it in Florida?</a:t>
            </a:r>
          </a:p>
          <a:p>
            <a:pPr>
              <a:buNone/>
            </a:pPr>
            <a:r>
              <a:rPr lang="en-US" dirty="0" smtClean="0"/>
              <a:t>    -How are the Earth, Moon, and Sun lined up when there is a new moon?</a:t>
            </a:r>
          </a:p>
          <a:p>
            <a:pPr>
              <a:buNone/>
            </a:pPr>
            <a:r>
              <a:rPr lang="en-US" dirty="0" smtClean="0"/>
              <a:t>    </a:t>
            </a:r>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SC.8.E.5.9</a:t>
            </a:r>
            <a:endParaRPr lang="en-US" dirty="0">
              <a:solidFill>
                <a:schemeClr val="tx2">
                  <a:lumMod val="75000"/>
                </a:schemeClr>
              </a:solidFill>
            </a:endParaRPr>
          </a:p>
        </p:txBody>
      </p:sp>
      <p:pic>
        <p:nvPicPr>
          <p:cNvPr id="89090" name="Picture 2" descr="http://t1.gstatic.com/images?q=tbn:ANd9GcQXnuFpOdRfxCkL_YkGZSuFhX99DEC-YRFNXTmeWRG-rgTXpX6y:ncisla.wceruw.org/muse/earth-moon-sun/materials/build/material2f/seasons.gif"/>
          <p:cNvPicPr>
            <a:picLocks noChangeAspect="1" noChangeArrowheads="1"/>
          </p:cNvPicPr>
          <p:nvPr/>
        </p:nvPicPr>
        <p:blipFill>
          <a:blip r:embed="rId3"/>
          <a:srcRect/>
          <a:stretch>
            <a:fillRect/>
          </a:stretch>
        </p:blipFill>
        <p:spPr bwMode="auto">
          <a:xfrm>
            <a:off x="0" y="4269890"/>
            <a:ext cx="4114800" cy="2588110"/>
          </a:xfrm>
          <a:prstGeom prst="rect">
            <a:avLst/>
          </a:prstGeom>
          <a:noFill/>
        </p:spPr>
      </p:pic>
      <p:pic>
        <p:nvPicPr>
          <p:cNvPr id="89098" name="Picture 10" descr="http://www.paganinstitute.org/images/Astronomy/lunar_orbit&amp;phases.jpg"/>
          <p:cNvPicPr>
            <a:picLocks noChangeAspect="1" noChangeArrowheads="1"/>
          </p:cNvPicPr>
          <p:nvPr/>
        </p:nvPicPr>
        <p:blipFill>
          <a:blip r:embed="rId4"/>
          <a:srcRect/>
          <a:stretch>
            <a:fillRect/>
          </a:stretch>
        </p:blipFill>
        <p:spPr bwMode="auto">
          <a:xfrm>
            <a:off x="2667000" y="1828800"/>
            <a:ext cx="6305550" cy="3543300"/>
          </a:xfrm>
          <a:prstGeom prst="rect">
            <a:avLst/>
          </a:prstGeom>
          <a:noFill/>
        </p:spPr>
      </p:pic>
      <p:sp>
        <p:nvSpPr>
          <p:cNvPr id="10" name="Rectangle 9"/>
          <p:cNvSpPr/>
          <p:nvPr/>
        </p:nvSpPr>
        <p:spPr>
          <a:xfrm>
            <a:off x="4114800" y="5334000"/>
            <a:ext cx="9144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BCDEDF1F-DF55-4DDE-BCEB-9257A28D3A73}"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Eclipses</a:t>
            </a:r>
            <a:endParaRPr lang="en-US" dirty="0">
              <a:solidFill>
                <a:schemeClr val="tx1"/>
              </a:solidFill>
            </a:endParaRPr>
          </a:p>
        </p:txBody>
      </p:sp>
      <p:sp>
        <p:nvSpPr>
          <p:cNvPr id="3" name="Content Placeholder 2"/>
          <p:cNvSpPr>
            <a:spLocks noGrp="1"/>
          </p:cNvSpPr>
          <p:nvPr>
            <p:ph idx="1"/>
          </p:nvPr>
        </p:nvSpPr>
        <p:spPr>
          <a:xfrm>
            <a:off x="457200" y="1371600"/>
            <a:ext cx="8229600" cy="4754563"/>
          </a:xfrm>
        </p:spPr>
        <p:txBody>
          <a:bodyPr/>
          <a:lstStyle/>
          <a:p>
            <a:pPr>
              <a:buNone/>
            </a:pPr>
            <a:r>
              <a:rPr lang="en-US" dirty="0" smtClean="0">
                <a:solidFill>
                  <a:schemeClr val="tx1"/>
                </a:solidFill>
                <a:latin typeface="Arial" pitchFamily="34" charset="0"/>
                <a:cs typeface="Arial" pitchFamily="34" charset="0"/>
              </a:rPr>
              <a:t>What happens in an eclipse?  What are the two types?</a:t>
            </a:r>
          </a:p>
          <a:p>
            <a:r>
              <a:rPr lang="en-US" dirty="0" smtClean="0"/>
              <a:t>Think about:</a:t>
            </a:r>
          </a:p>
          <a:p>
            <a:pPr>
              <a:buNone/>
            </a:pPr>
            <a:r>
              <a:rPr lang="en-US" dirty="0" smtClean="0"/>
              <a:t>    Can more people see a Solar or Lunar eclipse? Explain your answer</a:t>
            </a:r>
          </a:p>
          <a:p>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SC.8.E.5.9</a:t>
            </a:r>
            <a:endParaRPr lang="en-US" dirty="0">
              <a:solidFill>
                <a:schemeClr val="tx2">
                  <a:lumMod val="75000"/>
                </a:schemeClr>
              </a:solidFill>
            </a:endParaRPr>
          </a:p>
        </p:txBody>
      </p:sp>
      <p:pic>
        <p:nvPicPr>
          <p:cNvPr id="87042" name="Picture 2" descr="http://t3.gstatic.com/images?q=tbn:ANd9GcSPEVrAaZikGpcvkEiPc146ecG3vVFgoHfcNuuhzcpFg5wrmN4o:resources.yesican-science.ca/eratosthenes/images/lunar_from_space.jpg"/>
          <p:cNvPicPr>
            <a:picLocks noChangeAspect="1" noChangeArrowheads="1"/>
          </p:cNvPicPr>
          <p:nvPr/>
        </p:nvPicPr>
        <p:blipFill>
          <a:blip r:embed="rId3"/>
          <a:srcRect/>
          <a:stretch>
            <a:fillRect/>
          </a:stretch>
        </p:blipFill>
        <p:spPr bwMode="auto">
          <a:xfrm>
            <a:off x="914400" y="2362200"/>
            <a:ext cx="6882290" cy="2895600"/>
          </a:xfrm>
          <a:prstGeom prst="rect">
            <a:avLst/>
          </a:prstGeom>
          <a:noFill/>
        </p:spPr>
      </p:pic>
      <p:sp>
        <p:nvSpPr>
          <p:cNvPr id="6" name="Slide Number Placeholder 5"/>
          <p:cNvSpPr>
            <a:spLocks noGrp="1"/>
          </p:cNvSpPr>
          <p:nvPr>
            <p:ph type="sldNum" sz="quarter" idx="12"/>
          </p:nvPr>
        </p:nvSpPr>
        <p:spPr/>
        <p:txBody>
          <a:bodyPr/>
          <a:lstStyle/>
          <a:p>
            <a:fld id="{BCDEDF1F-DF55-4DDE-BCEB-9257A28D3A73}"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Tides</a:t>
            </a:r>
            <a:endParaRPr lang="en-US" dirty="0">
              <a:solidFill>
                <a:schemeClr val="tx1"/>
              </a:solidFill>
            </a:endParaRPr>
          </a:p>
        </p:txBody>
      </p:sp>
      <p:sp>
        <p:nvSpPr>
          <p:cNvPr id="3" name="Content Placeholder 2"/>
          <p:cNvSpPr>
            <a:spLocks noGrp="1"/>
          </p:cNvSpPr>
          <p:nvPr>
            <p:ph idx="1"/>
          </p:nvPr>
        </p:nvSpPr>
        <p:spPr/>
        <p:txBody>
          <a:bodyPr/>
          <a:lstStyle/>
          <a:p>
            <a:r>
              <a:rPr lang="en-US" b="1" dirty="0" smtClean="0">
                <a:solidFill>
                  <a:schemeClr val="tx1"/>
                </a:solidFill>
                <a:latin typeface="Arial" pitchFamily="34" charset="0"/>
                <a:cs typeface="Arial" pitchFamily="34" charset="0"/>
              </a:rPr>
              <a:t>What causes tides?</a:t>
            </a:r>
          </a:p>
          <a:p>
            <a:endParaRPr lang="en-US" dirty="0" smtClean="0"/>
          </a:p>
          <a:p>
            <a:r>
              <a:rPr lang="en-US" dirty="0" smtClean="0"/>
              <a:t>Think about:</a:t>
            </a:r>
          </a:p>
          <a:p>
            <a:pPr>
              <a:buNone/>
            </a:pPr>
            <a:r>
              <a:rPr lang="en-US" dirty="0" smtClean="0"/>
              <a:t>    Why do opposite sides of the Earth have high tide at the same time?</a:t>
            </a:r>
          </a:p>
          <a:p>
            <a:endParaRPr lang="en-US" dirty="0" smtClean="0"/>
          </a:p>
          <a:p>
            <a:endParaRPr lang="en-US" dirty="0"/>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SC.8.E.5.9</a:t>
            </a:r>
            <a:endParaRPr lang="en-US" dirty="0">
              <a:solidFill>
                <a:schemeClr val="tx2">
                  <a:lumMod val="75000"/>
                </a:schemeClr>
              </a:solidFill>
            </a:endParaRPr>
          </a:p>
        </p:txBody>
      </p:sp>
      <p:pic>
        <p:nvPicPr>
          <p:cNvPr id="5" name="Picture 4" descr="http://flightline.highline.edu/iglozman/classes/astronotes/media/tides_phases.jpg"/>
          <p:cNvPicPr>
            <a:picLocks noChangeAspect="1" noChangeArrowheads="1"/>
          </p:cNvPicPr>
          <p:nvPr/>
        </p:nvPicPr>
        <p:blipFill>
          <a:blip r:embed="rId2"/>
          <a:srcRect/>
          <a:stretch>
            <a:fillRect/>
          </a:stretch>
        </p:blipFill>
        <p:spPr bwMode="auto">
          <a:xfrm>
            <a:off x="685799" y="2133599"/>
            <a:ext cx="6791327" cy="4724401"/>
          </a:xfrm>
          <a:prstGeom prst="rect">
            <a:avLst/>
          </a:prstGeom>
          <a:noFill/>
        </p:spPr>
      </p:pic>
      <p:sp>
        <p:nvSpPr>
          <p:cNvPr id="7" name="Slide Number Placeholder 6"/>
          <p:cNvSpPr>
            <a:spLocks noGrp="1"/>
          </p:cNvSpPr>
          <p:nvPr>
            <p:ph type="sldNum" sz="quarter" idx="12"/>
          </p:nvPr>
        </p:nvSpPr>
        <p:spPr/>
        <p:txBody>
          <a:bodyPr/>
          <a:lstStyle/>
          <a:p>
            <a:fld id="{BCDEDF1F-DF55-4DDE-BCEB-9257A28D3A73}"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868362"/>
          </a:xfrm>
        </p:spPr>
        <p:txBody>
          <a:bodyPr/>
          <a:lstStyle/>
          <a:p>
            <a:r>
              <a:rPr lang="en-US" dirty="0" smtClean="0">
                <a:solidFill>
                  <a:schemeClr val="tx1"/>
                </a:solidFill>
              </a:rPr>
              <a:t>Rock Cycle</a:t>
            </a:r>
            <a:endParaRPr lang="en-US" dirty="0">
              <a:solidFill>
                <a:schemeClr val="tx1"/>
              </a:solidFill>
            </a:endParaRPr>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SC.7.E.6.2</a:t>
            </a:r>
            <a:endParaRPr lang="en-US" dirty="0">
              <a:solidFill>
                <a:schemeClr val="tx2">
                  <a:lumMod val="75000"/>
                </a:schemeClr>
              </a:solidFill>
            </a:endParaRPr>
          </a:p>
        </p:txBody>
      </p:sp>
      <p:pic>
        <p:nvPicPr>
          <p:cNvPr id="83970" name="Picture 2" descr="http://www.cotf.edu/ete/images/modules/msese/earthsysflr/EFCycleP2.gif"/>
          <p:cNvPicPr>
            <a:picLocks noChangeAspect="1" noChangeArrowheads="1"/>
          </p:cNvPicPr>
          <p:nvPr/>
        </p:nvPicPr>
        <p:blipFill>
          <a:blip r:embed="rId3"/>
          <a:srcRect/>
          <a:stretch>
            <a:fillRect/>
          </a:stretch>
        </p:blipFill>
        <p:spPr bwMode="auto">
          <a:xfrm>
            <a:off x="4495800" y="2718382"/>
            <a:ext cx="4648200" cy="4139618"/>
          </a:xfrm>
          <a:prstGeom prst="rect">
            <a:avLst/>
          </a:prstGeom>
          <a:noFill/>
        </p:spPr>
      </p:pic>
      <p:sp>
        <p:nvSpPr>
          <p:cNvPr id="3" name="Content Placeholder 2"/>
          <p:cNvSpPr>
            <a:spLocks noGrp="1"/>
          </p:cNvSpPr>
          <p:nvPr>
            <p:ph idx="1"/>
          </p:nvPr>
        </p:nvSpPr>
        <p:spPr>
          <a:xfrm>
            <a:off x="0" y="762000"/>
            <a:ext cx="9144000" cy="4267200"/>
          </a:xfrm>
        </p:spPr>
        <p:txBody>
          <a:bodyPr>
            <a:noAutofit/>
          </a:bodyPr>
          <a:lstStyle/>
          <a:p>
            <a:pPr>
              <a:buNone/>
            </a:pPr>
            <a:r>
              <a:rPr lang="en-US" sz="2800" dirty="0" smtClean="0">
                <a:solidFill>
                  <a:schemeClr val="tx1"/>
                </a:solidFill>
                <a:latin typeface="Arial" pitchFamily="34" charset="0"/>
                <a:cs typeface="Arial" pitchFamily="34" charset="0"/>
              </a:rPr>
              <a:t>Which type of rock changes shape due to heat and pressure?  Which type is formed from hardened magma?  Which one is formed from eroded and weathered sediment?</a:t>
            </a:r>
          </a:p>
          <a:p>
            <a:pPr>
              <a:buNone/>
            </a:pPr>
            <a:endParaRPr lang="en-US" sz="2800" dirty="0" smtClean="0">
              <a:solidFill>
                <a:schemeClr val="tx1"/>
              </a:solidFill>
              <a:latin typeface="Arial" pitchFamily="34" charset="0"/>
              <a:cs typeface="Arial" pitchFamily="34" charset="0"/>
            </a:endParaRPr>
          </a:p>
          <a:p>
            <a:pPr>
              <a:buNone/>
            </a:pPr>
            <a:r>
              <a:rPr lang="en-US" sz="2800" dirty="0" smtClean="0">
                <a:solidFill>
                  <a:schemeClr val="tx1"/>
                </a:solidFill>
                <a:latin typeface="Arial" pitchFamily="34" charset="0"/>
                <a:cs typeface="Arial" pitchFamily="34" charset="0"/>
              </a:rPr>
              <a:t>What are the processes that </a:t>
            </a:r>
            <a:br>
              <a:rPr lang="en-US" sz="2800" dirty="0" smtClean="0">
                <a:solidFill>
                  <a:schemeClr val="tx1"/>
                </a:solidFill>
                <a:latin typeface="Arial" pitchFamily="34" charset="0"/>
                <a:cs typeface="Arial" pitchFamily="34" charset="0"/>
              </a:rPr>
            </a:br>
            <a:r>
              <a:rPr lang="en-US" sz="2800" dirty="0" smtClean="0">
                <a:solidFill>
                  <a:schemeClr val="tx1"/>
                </a:solidFill>
                <a:latin typeface="Arial" pitchFamily="34" charset="0"/>
                <a:cs typeface="Arial" pitchFamily="34" charset="0"/>
              </a:rPr>
              <a:t>change rocks? Which ones </a:t>
            </a:r>
            <a:br>
              <a:rPr lang="en-US" sz="2800" dirty="0" smtClean="0">
                <a:solidFill>
                  <a:schemeClr val="tx1"/>
                </a:solidFill>
                <a:latin typeface="Arial" pitchFamily="34" charset="0"/>
                <a:cs typeface="Arial" pitchFamily="34" charset="0"/>
              </a:rPr>
            </a:br>
            <a:r>
              <a:rPr lang="en-US" sz="2800" dirty="0" smtClean="0">
                <a:solidFill>
                  <a:schemeClr val="tx1"/>
                </a:solidFill>
                <a:latin typeface="Arial" pitchFamily="34" charset="0"/>
                <a:cs typeface="Arial" pitchFamily="34" charset="0"/>
              </a:rPr>
              <a:t>happen on the surface </a:t>
            </a:r>
          </a:p>
          <a:p>
            <a:pPr>
              <a:buNone/>
            </a:pPr>
            <a:r>
              <a:rPr lang="en-US" sz="2800" dirty="0" smtClean="0">
                <a:solidFill>
                  <a:schemeClr val="tx1"/>
                </a:solidFill>
                <a:latin typeface="Arial" pitchFamily="34" charset="0"/>
                <a:cs typeface="Arial" pitchFamily="34" charset="0"/>
              </a:rPr>
              <a:t>and which ones happen below </a:t>
            </a:r>
            <a:br>
              <a:rPr lang="en-US" sz="2800" dirty="0" smtClean="0">
                <a:solidFill>
                  <a:schemeClr val="tx1"/>
                </a:solidFill>
                <a:latin typeface="Arial" pitchFamily="34" charset="0"/>
                <a:cs typeface="Arial" pitchFamily="34" charset="0"/>
              </a:rPr>
            </a:br>
            <a:r>
              <a:rPr lang="en-US" sz="2800" dirty="0" smtClean="0">
                <a:solidFill>
                  <a:schemeClr val="tx1"/>
                </a:solidFill>
                <a:latin typeface="Arial" pitchFamily="34" charset="0"/>
                <a:cs typeface="Arial" pitchFamily="34" charset="0"/>
              </a:rPr>
              <a:t>the surface of Earth?</a:t>
            </a:r>
            <a:endParaRPr lang="en-US" sz="2800" dirty="0">
              <a:solidFill>
                <a:schemeClr val="tx1"/>
              </a:solidFill>
              <a:latin typeface="Arial" pitchFamily="34" charset="0"/>
              <a:cs typeface="Arial" pitchFamily="34" charset="0"/>
            </a:endParaRPr>
          </a:p>
        </p:txBody>
      </p:sp>
      <p:sp>
        <p:nvSpPr>
          <p:cNvPr id="6" name="Rectangle 5"/>
          <p:cNvSpPr/>
          <p:nvPr/>
        </p:nvSpPr>
        <p:spPr>
          <a:xfrm>
            <a:off x="3733800" y="5105400"/>
            <a:ext cx="7620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BCDEDF1F-DF55-4DDE-BCEB-9257A28D3A73}"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Weathering, Erosion, Deposition</a:t>
            </a:r>
            <a:endParaRPr lang="en-US" dirty="0">
              <a:solidFill>
                <a:schemeClr val="tx1"/>
              </a:solidFill>
            </a:endParaRPr>
          </a:p>
        </p:txBody>
      </p:sp>
      <p:pic>
        <p:nvPicPr>
          <p:cNvPr id="4098" name="Picture 2" descr="http://s0.geograph.org.uk/photos/07/40/074038_39b39f28.jpg"/>
          <p:cNvPicPr>
            <a:picLocks noChangeAspect="1" noChangeArrowheads="1"/>
          </p:cNvPicPr>
          <p:nvPr/>
        </p:nvPicPr>
        <p:blipFill>
          <a:blip r:embed="rId2" cstate="print"/>
          <a:srcRect/>
          <a:stretch>
            <a:fillRect/>
          </a:stretch>
        </p:blipFill>
        <p:spPr bwMode="auto">
          <a:xfrm>
            <a:off x="5867400" y="1600200"/>
            <a:ext cx="2971800" cy="2173129"/>
          </a:xfrm>
          <a:prstGeom prst="rect">
            <a:avLst/>
          </a:prstGeom>
          <a:noFill/>
        </p:spPr>
      </p:pic>
      <p:pic>
        <p:nvPicPr>
          <p:cNvPr id="4100" name="Picture 4" descr="http://asterweb.jpl.nasa.gov/gallery/images/hugli2.jpg"/>
          <p:cNvPicPr>
            <a:picLocks noChangeAspect="1" noChangeArrowheads="1"/>
          </p:cNvPicPr>
          <p:nvPr/>
        </p:nvPicPr>
        <p:blipFill>
          <a:blip r:embed="rId3" cstate="print"/>
          <a:srcRect/>
          <a:stretch>
            <a:fillRect/>
          </a:stretch>
        </p:blipFill>
        <p:spPr bwMode="auto">
          <a:xfrm>
            <a:off x="3505200" y="1447800"/>
            <a:ext cx="2047613" cy="2257425"/>
          </a:xfrm>
          <a:prstGeom prst="rect">
            <a:avLst/>
          </a:prstGeom>
          <a:noFill/>
        </p:spPr>
      </p:pic>
      <p:pic>
        <p:nvPicPr>
          <p:cNvPr id="4102" name="Picture 6" descr="http://hays.outcrop.org/images/weathering/press4e/figure-07-12.jpg"/>
          <p:cNvPicPr>
            <a:picLocks noChangeAspect="1" noChangeArrowheads="1"/>
          </p:cNvPicPr>
          <p:nvPr/>
        </p:nvPicPr>
        <p:blipFill>
          <a:blip r:embed="rId4" cstate="print"/>
          <a:srcRect/>
          <a:stretch>
            <a:fillRect/>
          </a:stretch>
        </p:blipFill>
        <p:spPr bwMode="auto">
          <a:xfrm>
            <a:off x="228600" y="1600200"/>
            <a:ext cx="3000818" cy="1809750"/>
          </a:xfrm>
          <a:prstGeom prst="rect">
            <a:avLst/>
          </a:prstGeom>
          <a:noFill/>
        </p:spPr>
      </p:pic>
      <p:sp>
        <p:nvSpPr>
          <p:cNvPr id="7" name="Rectangle 6"/>
          <p:cNvSpPr/>
          <p:nvPr/>
        </p:nvSpPr>
        <p:spPr>
          <a:xfrm>
            <a:off x="6248400" y="3886200"/>
            <a:ext cx="2305759"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Meandering Stream</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3886200" y="3810000"/>
            <a:ext cx="1356397"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River Delta</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p:cNvSpPr/>
          <p:nvPr/>
        </p:nvSpPr>
        <p:spPr>
          <a:xfrm>
            <a:off x="152400" y="3581400"/>
            <a:ext cx="3306546" cy="40011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Cracked Rock after Expansion</a:t>
            </a:r>
            <a:endParaRPr lang="en-US" sz="2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TextBox 9"/>
          <p:cNvSpPr txBox="1"/>
          <p:nvPr/>
        </p:nvSpPr>
        <p:spPr>
          <a:xfrm>
            <a:off x="228600" y="4800600"/>
            <a:ext cx="8686800" cy="2246769"/>
          </a:xfrm>
          <a:prstGeom prst="rect">
            <a:avLst/>
          </a:prstGeom>
          <a:solidFill>
            <a:schemeClr val="bg1"/>
          </a:solidFill>
        </p:spPr>
        <p:txBody>
          <a:bodyPr wrap="square" rtlCol="0">
            <a:spAutoFit/>
          </a:bodyPr>
          <a:lstStyle/>
          <a:p>
            <a:pPr algn="ctr"/>
            <a:r>
              <a:rPr lang="en-US" sz="2800" dirty="0" smtClean="0">
                <a:latin typeface="Arial" pitchFamily="34" charset="0"/>
                <a:cs typeface="Arial" pitchFamily="34" charset="0"/>
              </a:rPr>
              <a:t>Explain how water is changing the landscape in each image above.  Be sure to indicate whether the image shows weathering, erosion, or deposition</a:t>
            </a:r>
          </a:p>
          <a:p>
            <a:pPr algn="ctr"/>
            <a:endParaRPr lang="en-US" sz="2800" dirty="0" smtClean="0">
              <a:latin typeface="Arial" pitchFamily="34" charset="0"/>
              <a:cs typeface="Arial" pitchFamily="34" charset="0"/>
            </a:endParaRPr>
          </a:p>
          <a:p>
            <a:pPr algn="ctr"/>
            <a:endParaRPr lang="en-US" sz="2800" dirty="0">
              <a:latin typeface="Arial" pitchFamily="34" charset="0"/>
              <a:cs typeface="Arial" pitchFamily="34" charset="0"/>
            </a:endParaRPr>
          </a:p>
        </p:txBody>
      </p:sp>
      <p:sp>
        <p:nvSpPr>
          <p:cNvPr id="11" name="TextBox 10"/>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SC.6.E.6.1</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BCDEDF1F-DF55-4DDE-BCEB-9257A28D3A73}"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Landforms</a:t>
            </a:r>
            <a:endParaRPr lang="en-US" dirty="0">
              <a:solidFill>
                <a:schemeClr val="tx1"/>
              </a:solidFill>
            </a:endParaRPr>
          </a:p>
        </p:txBody>
      </p:sp>
      <p:pic>
        <p:nvPicPr>
          <p:cNvPr id="9218" name="Picture 2" descr="http://www.visitbenzie.com/images/resized/Dunes-and-Lake-Michigan.JPG"/>
          <p:cNvPicPr>
            <a:picLocks noChangeAspect="1" noChangeArrowheads="1"/>
          </p:cNvPicPr>
          <p:nvPr/>
        </p:nvPicPr>
        <p:blipFill>
          <a:blip r:embed="rId2" cstate="print"/>
          <a:srcRect/>
          <a:stretch>
            <a:fillRect/>
          </a:stretch>
        </p:blipFill>
        <p:spPr bwMode="auto">
          <a:xfrm>
            <a:off x="304800" y="1752600"/>
            <a:ext cx="2619375" cy="1962150"/>
          </a:xfrm>
          <a:prstGeom prst="rect">
            <a:avLst/>
          </a:prstGeom>
          <a:noFill/>
        </p:spPr>
      </p:pic>
      <p:pic>
        <p:nvPicPr>
          <p:cNvPr id="9220" name="Picture 4" descr="http://kickessnow.files.wordpress.com/2011/10/mississippi-delta-gulf-oil-fresh-water-flush_21641_600x450.jpg"/>
          <p:cNvPicPr>
            <a:picLocks noChangeAspect="1" noChangeArrowheads="1"/>
          </p:cNvPicPr>
          <p:nvPr/>
        </p:nvPicPr>
        <p:blipFill>
          <a:blip r:embed="rId3" cstate="print"/>
          <a:srcRect/>
          <a:stretch>
            <a:fillRect/>
          </a:stretch>
        </p:blipFill>
        <p:spPr bwMode="auto">
          <a:xfrm>
            <a:off x="3657600" y="1676400"/>
            <a:ext cx="2057399" cy="2085778"/>
          </a:xfrm>
          <a:prstGeom prst="rect">
            <a:avLst/>
          </a:prstGeom>
          <a:noFill/>
        </p:spPr>
      </p:pic>
      <p:pic>
        <p:nvPicPr>
          <p:cNvPr id="9222" name="Picture 6" descr="http://0.tqn.com/d/geology/1/0/9/X/1/sinkhole.jpg"/>
          <p:cNvPicPr>
            <a:picLocks noChangeAspect="1" noChangeArrowheads="1"/>
          </p:cNvPicPr>
          <p:nvPr/>
        </p:nvPicPr>
        <p:blipFill>
          <a:blip r:embed="rId4" cstate="print"/>
          <a:srcRect/>
          <a:stretch>
            <a:fillRect/>
          </a:stretch>
        </p:blipFill>
        <p:spPr bwMode="auto">
          <a:xfrm>
            <a:off x="6553200" y="1676400"/>
            <a:ext cx="2209800" cy="2024177"/>
          </a:xfrm>
          <a:prstGeom prst="rect">
            <a:avLst/>
          </a:prstGeom>
          <a:noFill/>
        </p:spPr>
      </p:pic>
      <p:sp>
        <p:nvSpPr>
          <p:cNvPr id="7" name="TextBox 6"/>
          <p:cNvSpPr txBox="1"/>
          <p:nvPr/>
        </p:nvSpPr>
        <p:spPr>
          <a:xfrm>
            <a:off x="228600" y="4795897"/>
            <a:ext cx="8610600" cy="2062103"/>
          </a:xfrm>
          <a:prstGeom prst="rect">
            <a:avLst/>
          </a:prstGeom>
          <a:solidFill>
            <a:schemeClr val="bg1"/>
          </a:solidFill>
        </p:spPr>
        <p:txBody>
          <a:bodyPr wrap="square" rtlCol="0">
            <a:spAutoFit/>
          </a:bodyPr>
          <a:lstStyle/>
          <a:p>
            <a:pPr algn="ctr"/>
            <a:r>
              <a:rPr lang="en-US" sz="3200" dirty="0" smtClean="0">
                <a:latin typeface="Arial" pitchFamily="34" charset="0"/>
                <a:cs typeface="Arial" pitchFamily="34" charset="0"/>
              </a:rPr>
              <a:t>Label the images above as either a </a:t>
            </a:r>
            <a:r>
              <a:rPr lang="en-US" sz="3200" u="sng" dirty="0" smtClean="0">
                <a:latin typeface="Arial" pitchFamily="34" charset="0"/>
                <a:cs typeface="Arial" pitchFamily="34" charset="0"/>
              </a:rPr>
              <a:t>dune</a:t>
            </a:r>
            <a:r>
              <a:rPr lang="en-US" sz="3200" dirty="0" smtClean="0">
                <a:latin typeface="Arial" pitchFamily="34" charset="0"/>
                <a:cs typeface="Arial" pitchFamily="34" charset="0"/>
              </a:rPr>
              <a:t>, </a:t>
            </a:r>
            <a:r>
              <a:rPr lang="en-US" sz="3200" u="sng" dirty="0" smtClean="0">
                <a:latin typeface="Arial" pitchFamily="34" charset="0"/>
                <a:cs typeface="Arial" pitchFamily="34" charset="0"/>
              </a:rPr>
              <a:t>delt</a:t>
            </a:r>
            <a:r>
              <a:rPr lang="en-US" sz="3200" dirty="0" smtClean="0">
                <a:latin typeface="Arial" pitchFamily="34" charset="0"/>
                <a:cs typeface="Arial" pitchFamily="34" charset="0"/>
              </a:rPr>
              <a:t>a, or </a:t>
            </a:r>
            <a:r>
              <a:rPr lang="en-US" sz="3200" u="sng" dirty="0" smtClean="0">
                <a:latin typeface="Arial" pitchFamily="34" charset="0"/>
                <a:cs typeface="Arial" pitchFamily="34" charset="0"/>
              </a:rPr>
              <a:t>sinkhole</a:t>
            </a:r>
            <a:r>
              <a:rPr lang="en-US" sz="3200" dirty="0" smtClean="0">
                <a:latin typeface="Arial" pitchFamily="34" charset="0"/>
                <a:cs typeface="Arial" pitchFamily="34" charset="0"/>
              </a:rPr>
              <a:t>.  Which of these features can be found in Florida?</a:t>
            </a:r>
          </a:p>
          <a:p>
            <a:pPr algn="ctr"/>
            <a:endParaRPr lang="en-US" sz="3200" dirty="0">
              <a:latin typeface="Arial" pitchFamily="34" charset="0"/>
              <a:cs typeface="Arial" pitchFamily="34" charset="0"/>
            </a:endParaRPr>
          </a:p>
        </p:txBody>
      </p:sp>
      <p:sp>
        <p:nvSpPr>
          <p:cNvPr id="8" name="TextBox 7"/>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SC.6.E.6.2</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BCDEDF1F-DF55-4DDE-BCEB-9257A28D3A73}"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Human Impact</a:t>
            </a:r>
            <a:endParaRPr lang="en-US" dirty="0">
              <a:solidFill>
                <a:schemeClr val="tx1"/>
              </a:solidFill>
            </a:endParaRPr>
          </a:p>
        </p:txBody>
      </p:sp>
      <p:pic>
        <p:nvPicPr>
          <p:cNvPr id="8194" name="Picture 2" descr="http://static.ddmcdn.com/gif/deforestation-2.jpg"/>
          <p:cNvPicPr>
            <a:picLocks noChangeAspect="1" noChangeArrowheads="1"/>
          </p:cNvPicPr>
          <p:nvPr/>
        </p:nvPicPr>
        <p:blipFill>
          <a:blip r:embed="rId2" cstate="print"/>
          <a:srcRect/>
          <a:stretch>
            <a:fillRect/>
          </a:stretch>
        </p:blipFill>
        <p:spPr bwMode="auto">
          <a:xfrm>
            <a:off x="381000" y="1524000"/>
            <a:ext cx="3810000" cy="2533651"/>
          </a:xfrm>
          <a:prstGeom prst="rect">
            <a:avLst/>
          </a:prstGeom>
          <a:noFill/>
        </p:spPr>
      </p:pic>
      <p:pic>
        <p:nvPicPr>
          <p:cNvPr id="8198" name="Picture 6" descr="http://www.oilspilllawsuit.net/wp-content/themes/thesis_17/custom/rotator/spill_1.jpg"/>
          <p:cNvPicPr>
            <a:picLocks noChangeAspect="1" noChangeArrowheads="1"/>
          </p:cNvPicPr>
          <p:nvPr/>
        </p:nvPicPr>
        <p:blipFill>
          <a:blip r:embed="rId3" cstate="print"/>
          <a:srcRect/>
          <a:stretch>
            <a:fillRect/>
          </a:stretch>
        </p:blipFill>
        <p:spPr bwMode="auto">
          <a:xfrm>
            <a:off x="5029200" y="1524000"/>
            <a:ext cx="3733800" cy="2514600"/>
          </a:xfrm>
          <a:prstGeom prst="rect">
            <a:avLst/>
          </a:prstGeom>
          <a:noFill/>
        </p:spPr>
      </p:pic>
      <p:sp>
        <p:nvSpPr>
          <p:cNvPr id="7" name="TextBox 6"/>
          <p:cNvSpPr txBox="1"/>
          <p:nvPr/>
        </p:nvSpPr>
        <p:spPr>
          <a:xfrm>
            <a:off x="304800" y="5105400"/>
            <a:ext cx="8610600" cy="1569660"/>
          </a:xfrm>
          <a:prstGeom prst="rect">
            <a:avLst/>
          </a:prstGeom>
          <a:solidFill>
            <a:schemeClr val="bg1"/>
          </a:solidFill>
        </p:spPr>
        <p:txBody>
          <a:bodyPr wrap="square" rtlCol="0">
            <a:spAutoFit/>
          </a:bodyPr>
          <a:lstStyle/>
          <a:p>
            <a:pPr algn="ctr"/>
            <a:r>
              <a:rPr lang="en-US" sz="3200" dirty="0" smtClean="0">
                <a:latin typeface="Arial" pitchFamily="34" charset="0"/>
                <a:cs typeface="Arial" pitchFamily="34" charset="0"/>
              </a:rPr>
              <a:t>Describe what effect the human activities shown above will have on the Earth </a:t>
            </a:r>
          </a:p>
          <a:p>
            <a:pPr algn="ctr"/>
            <a:endParaRPr lang="en-US" sz="3200" dirty="0">
              <a:latin typeface="Arial" pitchFamily="34" charset="0"/>
              <a:cs typeface="Arial" pitchFamily="34" charset="0"/>
            </a:endParaRPr>
          </a:p>
        </p:txBody>
      </p:sp>
      <p:sp>
        <p:nvSpPr>
          <p:cNvPr id="8" name="TextBox 7"/>
          <p:cNvSpPr txBox="1"/>
          <p:nvPr/>
        </p:nvSpPr>
        <p:spPr>
          <a:xfrm>
            <a:off x="1143000" y="4191000"/>
            <a:ext cx="2362200" cy="369332"/>
          </a:xfrm>
          <a:prstGeom prst="rect">
            <a:avLst/>
          </a:prstGeom>
          <a:noFill/>
        </p:spPr>
        <p:txBody>
          <a:bodyPr wrap="square" rtlCol="0">
            <a:spAutoFit/>
          </a:bodyPr>
          <a:lstStyle/>
          <a:p>
            <a:pPr algn="ctr"/>
            <a:r>
              <a:rPr lang="en-US" dirty="0" smtClean="0">
                <a:solidFill>
                  <a:schemeClr val="accent2">
                    <a:lumMod val="50000"/>
                  </a:schemeClr>
                </a:solidFill>
              </a:rPr>
              <a:t>Cutting down Forests</a:t>
            </a:r>
            <a:endParaRPr lang="en-US" dirty="0">
              <a:solidFill>
                <a:schemeClr val="accent2">
                  <a:lumMod val="50000"/>
                </a:schemeClr>
              </a:solidFill>
            </a:endParaRPr>
          </a:p>
        </p:txBody>
      </p:sp>
      <p:sp>
        <p:nvSpPr>
          <p:cNvPr id="9" name="TextBox 8"/>
          <p:cNvSpPr txBox="1"/>
          <p:nvPr/>
        </p:nvSpPr>
        <p:spPr>
          <a:xfrm>
            <a:off x="6019800" y="4191000"/>
            <a:ext cx="1828800" cy="369332"/>
          </a:xfrm>
          <a:prstGeom prst="rect">
            <a:avLst/>
          </a:prstGeom>
          <a:noFill/>
        </p:spPr>
        <p:txBody>
          <a:bodyPr wrap="square" rtlCol="0">
            <a:spAutoFit/>
          </a:bodyPr>
          <a:lstStyle/>
          <a:p>
            <a:pPr algn="ctr"/>
            <a:r>
              <a:rPr lang="en-US" dirty="0" smtClean="0">
                <a:solidFill>
                  <a:schemeClr val="accent2">
                    <a:lumMod val="50000"/>
                  </a:schemeClr>
                </a:solidFill>
              </a:rPr>
              <a:t>Oil Spill</a:t>
            </a:r>
            <a:endParaRPr lang="en-US" dirty="0">
              <a:solidFill>
                <a:schemeClr val="accent2">
                  <a:lumMod val="50000"/>
                </a:schemeClr>
              </a:solidFill>
            </a:endParaRPr>
          </a:p>
        </p:txBody>
      </p:sp>
      <p:sp>
        <p:nvSpPr>
          <p:cNvPr id="10" name="TextBox 9"/>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SC.7.E.6.6</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BCDEDF1F-DF55-4DDE-BCEB-9257A28D3A73}"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944562"/>
          </a:xfrm>
        </p:spPr>
        <p:txBody>
          <a:bodyPr/>
          <a:lstStyle/>
          <a:p>
            <a:r>
              <a:rPr lang="en-US" dirty="0" smtClean="0">
                <a:solidFill>
                  <a:schemeClr val="tx1"/>
                </a:solidFill>
              </a:rPr>
              <a:t>Geologic Time</a:t>
            </a:r>
            <a:endParaRPr lang="en-US" dirty="0">
              <a:solidFill>
                <a:schemeClr val="tx1"/>
              </a:solidFill>
            </a:endParaRPr>
          </a:p>
        </p:txBody>
      </p:sp>
      <p:sp>
        <p:nvSpPr>
          <p:cNvPr id="12" name="TextBox 11"/>
          <p:cNvSpPr txBox="1"/>
          <p:nvPr/>
        </p:nvSpPr>
        <p:spPr>
          <a:xfrm>
            <a:off x="228600" y="5029200"/>
            <a:ext cx="8534400" cy="2062103"/>
          </a:xfrm>
          <a:prstGeom prst="rect">
            <a:avLst/>
          </a:prstGeom>
          <a:solidFill>
            <a:schemeClr val="bg1"/>
          </a:solidFill>
        </p:spPr>
        <p:txBody>
          <a:bodyPr wrap="square" rtlCol="0">
            <a:spAutoFit/>
          </a:bodyPr>
          <a:lstStyle/>
          <a:p>
            <a:r>
              <a:rPr lang="en-US" sz="3200" dirty="0" smtClean="0">
                <a:latin typeface="Arial" pitchFamily="34" charset="0"/>
                <a:cs typeface="Arial" pitchFamily="34" charset="0"/>
              </a:rPr>
              <a:t>Explain how the images above are examples of evidence of Earth’s surface changing over time.</a:t>
            </a:r>
          </a:p>
          <a:p>
            <a:endParaRPr lang="en-US" sz="3200" dirty="0">
              <a:latin typeface="Arial" pitchFamily="34" charset="0"/>
              <a:cs typeface="Arial" pitchFamily="34" charset="0"/>
            </a:endParaRPr>
          </a:p>
        </p:txBody>
      </p:sp>
      <p:pic>
        <p:nvPicPr>
          <p:cNvPr id="5122" name="Picture 2" descr="http://www.crystalinks.com/volcano_hawaii511.jpg"/>
          <p:cNvPicPr>
            <a:picLocks noChangeAspect="1" noChangeArrowheads="1"/>
          </p:cNvPicPr>
          <p:nvPr/>
        </p:nvPicPr>
        <p:blipFill>
          <a:blip r:embed="rId3" cstate="print"/>
          <a:srcRect/>
          <a:stretch>
            <a:fillRect/>
          </a:stretch>
        </p:blipFill>
        <p:spPr bwMode="auto">
          <a:xfrm>
            <a:off x="152400" y="1447800"/>
            <a:ext cx="2819400" cy="1877342"/>
          </a:xfrm>
          <a:prstGeom prst="rect">
            <a:avLst/>
          </a:prstGeom>
          <a:noFill/>
        </p:spPr>
      </p:pic>
      <p:pic>
        <p:nvPicPr>
          <p:cNvPr id="5124" name="Picture 4" descr="http://www.ulurudaytours.com.au/uploads/slideshow/slideshow-1/ayers_rock_day_tours.jpg"/>
          <p:cNvPicPr>
            <a:picLocks noChangeAspect="1" noChangeArrowheads="1"/>
          </p:cNvPicPr>
          <p:nvPr/>
        </p:nvPicPr>
        <p:blipFill>
          <a:blip r:embed="rId4" cstate="print"/>
          <a:srcRect l="20513" t="6723" r="4895" b="17087"/>
          <a:stretch>
            <a:fillRect/>
          </a:stretch>
        </p:blipFill>
        <p:spPr bwMode="auto">
          <a:xfrm>
            <a:off x="3124200" y="2895600"/>
            <a:ext cx="3200400" cy="1360170"/>
          </a:xfrm>
          <a:prstGeom prst="rect">
            <a:avLst/>
          </a:prstGeom>
          <a:noFill/>
        </p:spPr>
      </p:pic>
      <p:pic>
        <p:nvPicPr>
          <p:cNvPr id="5126" name="Picture 6" descr="http://images.nationalgeographic.com/wpf/media-live/photos/000/294/cache/badwater-basin-california_29405_990x742.jpg"/>
          <p:cNvPicPr>
            <a:picLocks noChangeAspect="1" noChangeArrowheads="1"/>
          </p:cNvPicPr>
          <p:nvPr/>
        </p:nvPicPr>
        <p:blipFill>
          <a:blip r:embed="rId5" cstate="print"/>
          <a:srcRect/>
          <a:stretch>
            <a:fillRect/>
          </a:stretch>
        </p:blipFill>
        <p:spPr bwMode="auto">
          <a:xfrm>
            <a:off x="6477000" y="1524000"/>
            <a:ext cx="2514600" cy="1812702"/>
          </a:xfrm>
          <a:prstGeom prst="rect">
            <a:avLst/>
          </a:prstGeom>
          <a:noFill/>
        </p:spPr>
      </p:pic>
      <p:sp>
        <p:nvSpPr>
          <p:cNvPr id="19" name="TextBox 18"/>
          <p:cNvSpPr txBox="1"/>
          <p:nvPr/>
        </p:nvSpPr>
        <p:spPr>
          <a:xfrm>
            <a:off x="609600" y="3505200"/>
            <a:ext cx="1828800" cy="369332"/>
          </a:xfrm>
          <a:prstGeom prst="rect">
            <a:avLst/>
          </a:prstGeom>
          <a:noFill/>
        </p:spPr>
        <p:txBody>
          <a:bodyPr wrap="square" rtlCol="0">
            <a:spAutoFit/>
          </a:bodyPr>
          <a:lstStyle/>
          <a:p>
            <a:r>
              <a:rPr lang="en-US" dirty="0" smtClean="0">
                <a:solidFill>
                  <a:schemeClr val="accent2">
                    <a:lumMod val="50000"/>
                  </a:schemeClr>
                </a:solidFill>
              </a:rPr>
              <a:t>Volcanic Eruption</a:t>
            </a:r>
            <a:endParaRPr lang="en-US" dirty="0">
              <a:solidFill>
                <a:schemeClr val="accent2">
                  <a:lumMod val="50000"/>
                </a:schemeClr>
              </a:solidFill>
            </a:endParaRPr>
          </a:p>
        </p:txBody>
      </p:sp>
      <p:sp>
        <p:nvSpPr>
          <p:cNvPr id="20" name="TextBox 19"/>
          <p:cNvSpPr txBox="1"/>
          <p:nvPr/>
        </p:nvSpPr>
        <p:spPr>
          <a:xfrm>
            <a:off x="3276600" y="4343400"/>
            <a:ext cx="2895600" cy="369332"/>
          </a:xfrm>
          <a:prstGeom prst="rect">
            <a:avLst/>
          </a:prstGeom>
          <a:noFill/>
        </p:spPr>
        <p:txBody>
          <a:bodyPr wrap="square" rtlCol="0">
            <a:spAutoFit/>
          </a:bodyPr>
          <a:lstStyle/>
          <a:p>
            <a:pPr algn="ctr"/>
            <a:r>
              <a:rPr lang="en-US" dirty="0" smtClean="0">
                <a:solidFill>
                  <a:schemeClr val="accent2">
                    <a:lumMod val="50000"/>
                  </a:schemeClr>
                </a:solidFill>
              </a:rPr>
              <a:t>Eroded Mountain Range</a:t>
            </a:r>
            <a:endParaRPr lang="en-US" dirty="0">
              <a:solidFill>
                <a:schemeClr val="accent2">
                  <a:lumMod val="50000"/>
                </a:schemeClr>
              </a:solidFill>
            </a:endParaRPr>
          </a:p>
        </p:txBody>
      </p:sp>
      <p:sp>
        <p:nvSpPr>
          <p:cNvPr id="21" name="TextBox 20"/>
          <p:cNvSpPr txBox="1"/>
          <p:nvPr/>
        </p:nvSpPr>
        <p:spPr>
          <a:xfrm>
            <a:off x="6858000" y="3429000"/>
            <a:ext cx="1828800" cy="369332"/>
          </a:xfrm>
          <a:prstGeom prst="rect">
            <a:avLst/>
          </a:prstGeom>
          <a:noFill/>
        </p:spPr>
        <p:txBody>
          <a:bodyPr wrap="square" rtlCol="0">
            <a:spAutoFit/>
          </a:bodyPr>
          <a:lstStyle/>
          <a:p>
            <a:pPr algn="ctr"/>
            <a:r>
              <a:rPr lang="en-US" dirty="0" smtClean="0">
                <a:solidFill>
                  <a:schemeClr val="accent2">
                    <a:lumMod val="50000"/>
                  </a:schemeClr>
                </a:solidFill>
              </a:rPr>
              <a:t>Dry Sea Bed</a:t>
            </a:r>
            <a:endParaRPr lang="en-US" dirty="0">
              <a:solidFill>
                <a:schemeClr val="accent2">
                  <a:lumMod val="50000"/>
                </a:schemeClr>
              </a:solidFill>
            </a:endParaRPr>
          </a:p>
        </p:txBody>
      </p:sp>
      <p:sp>
        <p:nvSpPr>
          <p:cNvPr id="22" name="TextBox 21"/>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SC.7.E.6.4</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BCDEDF1F-DF55-4DDE-BCEB-9257A28D3A73}"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44562"/>
          </a:xfrm>
        </p:spPr>
        <p:txBody>
          <a:bodyPr/>
          <a:lstStyle/>
          <a:p>
            <a:r>
              <a:rPr lang="en-US" dirty="0" smtClean="0">
                <a:solidFill>
                  <a:schemeClr val="tx1"/>
                </a:solidFill>
              </a:rPr>
              <a:t>Measuring Age of Earth</a:t>
            </a:r>
            <a:endParaRPr lang="en-US" dirty="0">
              <a:solidFill>
                <a:schemeClr val="tx1"/>
              </a:solidFill>
            </a:endParaRPr>
          </a:p>
        </p:txBody>
      </p:sp>
      <p:sp>
        <p:nvSpPr>
          <p:cNvPr id="4" name="Rectangle 3"/>
          <p:cNvSpPr/>
          <p:nvPr/>
        </p:nvSpPr>
        <p:spPr>
          <a:xfrm>
            <a:off x="2438400" y="1295400"/>
            <a:ext cx="4191000" cy="1066800"/>
          </a:xfrm>
          <a:prstGeom prst="rect">
            <a:avLst/>
          </a:prstGeom>
          <a:solidFill>
            <a:srgbClr val="FDC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438400" y="2362200"/>
            <a:ext cx="4191000" cy="1066800"/>
          </a:xfrm>
          <a:prstGeom prst="rect">
            <a:avLst/>
          </a:prstGeom>
          <a:solidFill>
            <a:srgbClr val="FFE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438400" y="3429000"/>
            <a:ext cx="4191000" cy="1066800"/>
          </a:xfrm>
          <a:prstGeom prst="rect">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610" name="Picture 2" descr="http://orerockon.com/diplomystus_dentatus.png"/>
          <p:cNvPicPr>
            <a:picLocks noChangeAspect="1" noChangeArrowheads="1"/>
          </p:cNvPicPr>
          <p:nvPr/>
        </p:nvPicPr>
        <p:blipFill>
          <a:blip r:embed="rId4" cstate="print"/>
          <a:srcRect/>
          <a:stretch>
            <a:fillRect/>
          </a:stretch>
        </p:blipFill>
        <p:spPr bwMode="auto">
          <a:xfrm>
            <a:off x="3733800" y="2438400"/>
            <a:ext cx="2057400" cy="954718"/>
          </a:xfrm>
          <a:prstGeom prst="rect">
            <a:avLst/>
          </a:prstGeom>
          <a:noFill/>
        </p:spPr>
      </p:pic>
      <p:pic>
        <p:nvPicPr>
          <p:cNvPr id="68620" name="Picture 12" descr="http://t3.gstatic.com/images?q=tbn:ANd9GcRkX9MeVI0L2bwxB00ZWF22fTRDj_F7poWkoVQouBfFjmBlXXHn4KpYNJ8s"/>
          <p:cNvPicPr>
            <a:picLocks noChangeAspect="1" noChangeArrowheads="1"/>
          </p:cNvPicPr>
          <p:nvPr/>
        </p:nvPicPr>
        <p:blipFill>
          <a:blip r:embed="rId5" cstate="print"/>
          <a:srcRect/>
          <a:stretch>
            <a:fillRect/>
          </a:stretch>
        </p:blipFill>
        <p:spPr bwMode="auto">
          <a:xfrm rot="16200000">
            <a:off x="4043363" y="757237"/>
            <a:ext cx="1066800" cy="2143125"/>
          </a:xfrm>
          <a:prstGeom prst="rect">
            <a:avLst/>
          </a:prstGeom>
          <a:ln>
            <a:noFill/>
          </a:ln>
          <a:effectLst>
            <a:softEdge rad="112500"/>
          </a:effectLst>
        </p:spPr>
      </p:pic>
      <p:pic>
        <p:nvPicPr>
          <p:cNvPr id="68624" name="Picture 16" descr="http://chestofbooks.com/reference/Home-Cyclopedia-Of-General-Information/images/AMERICAN-MASTODON-FOSSIL.jpg"/>
          <p:cNvPicPr>
            <a:picLocks noChangeAspect="1" noChangeArrowheads="1"/>
          </p:cNvPicPr>
          <p:nvPr/>
        </p:nvPicPr>
        <p:blipFill>
          <a:blip r:embed="rId6" cstate="print"/>
          <a:srcRect/>
          <a:stretch>
            <a:fillRect/>
          </a:stretch>
        </p:blipFill>
        <p:spPr bwMode="auto">
          <a:xfrm>
            <a:off x="3886200" y="3429000"/>
            <a:ext cx="1371600" cy="1066801"/>
          </a:xfrm>
          <a:prstGeom prst="rect">
            <a:avLst/>
          </a:prstGeom>
          <a:noFill/>
        </p:spPr>
      </p:pic>
      <p:sp>
        <p:nvSpPr>
          <p:cNvPr id="12" name="TextBox 11"/>
          <p:cNvSpPr txBox="1"/>
          <p:nvPr/>
        </p:nvSpPr>
        <p:spPr>
          <a:xfrm>
            <a:off x="990600" y="4795897"/>
            <a:ext cx="7924800" cy="2062103"/>
          </a:xfrm>
          <a:prstGeom prst="rect">
            <a:avLst/>
          </a:prstGeom>
          <a:solidFill>
            <a:schemeClr val="bg1"/>
          </a:solidFill>
        </p:spPr>
        <p:txBody>
          <a:bodyPr wrap="square" rtlCol="0">
            <a:spAutoFit/>
          </a:bodyPr>
          <a:lstStyle/>
          <a:p>
            <a:r>
              <a:rPr lang="en-US" sz="3200" dirty="0" smtClean="0">
                <a:latin typeface="Arial" pitchFamily="34" charset="0"/>
                <a:cs typeface="Arial" pitchFamily="34" charset="0"/>
              </a:rPr>
              <a:t>Which organism shown above is the oldest?  How do you know? Is there a method that could be used to find their ages more precisely?</a:t>
            </a:r>
            <a:endParaRPr lang="en-US" sz="3200" dirty="0">
              <a:latin typeface="Arial" pitchFamily="34" charset="0"/>
              <a:cs typeface="Arial" pitchFamily="34" charset="0"/>
            </a:endParaRPr>
          </a:p>
        </p:txBody>
      </p:sp>
      <p:sp>
        <p:nvSpPr>
          <p:cNvPr id="13" name="Rectangle 12"/>
          <p:cNvSpPr/>
          <p:nvPr/>
        </p:nvSpPr>
        <p:spPr>
          <a:xfrm>
            <a:off x="2590800" y="1371600"/>
            <a:ext cx="60465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 name="Rectangle 13"/>
          <p:cNvSpPr/>
          <p:nvPr/>
        </p:nvSpPr>
        <p:spPr>
          <a:xfrm>
            <a:off x="2590800" y="2438400"/>
            <a:ext cx="57259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5" name="Rectangle 14"/>
          <p:cNvSpPr/>
          <p:nvPr/>
        </p:nvSpPr>
        <p:spPr>
          <a:xfrm>
            <a:off x="2590800" y="3505200"/>
            <a:ext cx="551754"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TextBox 15"/>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SC.7.E.6.3</a:t>
            </a:r>
            <a:endParaRPr lang="en-US" dirty="0">
              <a:solidFill>
                <a:schemeClr val="tx2">
                  <a:lumMod val="75000"/>
                </a:schemeClr>
              </a:solidFill>
            </a:endParaRPr>
          </a:p>
        </p:txBody>
      </p:sp>
      <p:sp>
        <p:nvSpPr>
          <p:cNvPr id="5" name="Slide Number Placeholder 4"/>
          <p:cNvSpPr>
            <a:spLocks noGrp="1"/>
          </p:cNvSpPr>
          <p:nvPr>
            <p:ph type="sldNum" sz="quarter" idx="12"/>
          </p:nvPr>
        </p:nvSpPr>
        <p:spPr/>
        <p:txBody>
          <a:bodyPr/>
          <a:lstStyle/>
          <a:p>
            <a:fld id="{BCDEDF1F-DF55-4DDE-BCEB-9257A28D3A73}"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792162"/>
          </a:xfrm>
        </p:spPr>
        <p:txBody>
          <a:bodyPr/>
          <a:lstStyle/>
          <a:p>
            <a:r>
              <a:rPr lang="en-US" u="sng" dirty="0" smtClean="0">
                <a:solidFill>
                  <a:schemeClr val="tx1"/>
                </a:solidFill>
              </a:rPr>
              <a:t>Variables</a:t>
            </a:r>
            <a:endParaRPr lang="en-US" u="sng" dirty="0">
              <a:solidFill>
                <a:schemeClr val="tx1"/>
              </a:solidFill>
            </a:endParaRPr>
          </a:p>
        </p:txBody>
      </p:sp>
      <p:sp>
        <p:nvSpPr>
          <p:cNvPr id="3" name="Content Placeholder 2"/>
          <p:cNvSpPr>
            <a:spLocks noGrp="1"/>
          </p:cNvSpPr>
          <p:nvPr>
            <p:ph idx="1"/>
          </p:nvPr>
        </p:nvSpPr>
        <p:spPr>
          <a:xfrm>
            <a:off x="152400" y="914401"/>
            <a:ext cx="8839200" cy="1295399"/>
          </a:xfrm>
        </p:spPr>
        <p:txBody>
          <a:bodyPr>
            <a:normAutofit/>
          </a:bodyPr>
          <a:lstStyle/>
          <a:p>
            <a:pPr>
              <a:buNone/>
            </a:pPr>
            <a:r>
              <a:rPr lang="en-US" sz="2400" dirty="0" smtClean="0">
                <a:solidFill>
                  <a:schemeClr val="tx1"/>
                </a:solidFill>
                <a:latin typeface="+mj-lt"/>
              </a:rPr>
              <a:t>     Lindsey wanted to determine how the temperature of the water in her pool changed throughout the year.  She took measurements and made the following graph.</a:t>
            </a:r>
            <a:endParaRPr lang="en-US" sz="2400" dirty="0">
              <a:solidFill>
                <a:schemeClr val="tx1"/>
              </a:solidFill>
              <a:latin typeface="+mj-lt"/>
            </a:endParaRPr>
          </a:p>
        </p:txBody>
      </p:sp>
      <p:pic>
        <p:nvPicPr>
          <p:cNvPr id="54274" name="Picture 2" descr="http://tchester.org/znet/fallbrook/weather/water_temp.gif"/>
          <p:cNvPicPr>
            <a:picLocks noChangeAspect="1" noChangeArrowheads="1"/>
          </p:cNvPicPr>
          <p:nvPr/>
        </p:nvPicPr>
        <p:blipFill>
          <a:blip r:embed="rId2" cstate="print"/>
          <a:srcRect/>
          <a:stretch>
            <a:fillRect/>
          </a:stretch>
        </p:blipFill>
        <p:spPr bwMode="auto">
          <a:xfrm>
            <a:off x="2057400" y="2209800"/>
            <a:ext cx="5029200" cy="3429000"/>
          </a:xfrm>
          <a:prstGeom prst="rect">
            <a:avLst/>
          </a:prstGeom>
          <a:noFill/>
        </p:spPr>
      </p:pic>
      <p:sp>
        <p:nvSpPr>
          <p:cNvPr id="5" name="TextBox 4"/>
          <p:cNvSpPr txBox="1"/>
          <p:nvPr/>
        </p:nvSpPr>
        <p:spPr>
          <a:xfrm>
            <a:off x="0" y="5638800"/>
            <a:ext cx="9144000" cy="1384995"/>
          </a:xfrm>
          <a:prstGeom prst="rect">
            <a:avLst/>
          </a:prstGeom>
          <a:solidFill>
            <a:schemeClr val="bg1"/>
          </a:solidFill>
        </p:spPr>
        <p:txBody>
          <a:bodyPr wrap="square" rtlCol="0">
            <a:spAutoFit/>
          </a:bodyPr>
          <a:lstStyle/>
          <a:p>
            <a:pPr algn="ctr"/>
            <a:r>
              <a:rPr lang="en-US" sz="2800" dirty="0" smtClean="0">
                <a:latin typeface="Arial" pitchFamily="34" charset="0"/>
                <a:cs typeface="Arial" pitchFamily="34" charset="0"/>
              </a:rPr>
              <a:t>In her investigation, what was the test (dependent) variable and what was the outcome (independent)variable?</a:t>
            </a:r>
            <a:endParaRPr lang="en-US" sz="2800" dirty="0">
              <a:latin typeface="Arial" pitchFamily="34" charset="0"/>
              <a:cs typeface="Arial" pitchFamily="34" charset="0"/>
            </a:endParaRPr>
          </a:p>
        </p:txBody>
      </p:sp>
      <p:sp>
        <p:nvSpPr>
          <p:cNvPr id="6" name="TextBox 5"/>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SC.7.N.1.4</a:t>
            </a:r>
            <a:endParaRPr lang="en-US" dirty="0">
              <a:solidFill>
                <a:schemeClr val="tx2">
                  <a:lumMod val="75000"/>
                </a:schemeClr>
              </a:solidFill>
            </a:endParaRPr>
          </a:p>
        </p:txBody>
      </p:sp>
      <p:sp>
        <p:nvSpPr>
          <p:cNvPr id="7" name="Slide Number Placeholder 6"/>
          <p:cNvSpPr>
            <a:spLocks noGrp="1"/>
          </p:cNvSpPr>
          <p:nvPr>
            <p:ph type="sldNum" sz="quarter" idx="12"/>
          </p:nvPr>
        </p:nvSpPr>
        <p:spPr/>
        <p:txBody>
          <a:bodyPr/>
          <a:lstStyle/>
          <a:p>
            <a:fld id="{BCDEDF1F-DF55-4DDE-BCEB-9257A28D3A73}"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914400"/>
          </a:xfrm>
        </p:spPr>
        <p:txBody>
          <a:bodyPr/>
          <a:lstStyle/>
          <a:p>
            <a:r>
              <a:rPr lang="en-US" u="sng" dirty="0" smtClean="0">
                <a:solidFill>
                  <a:schemeClr val="tx1"/>
                </a:solidFill>
              </a:rPr>
              <a:t>Plate Tectonics</a:t>
            </a:r>
            <a:endParaRPr lang="en-US" u="sng" dirty="0">
              <a:solidFill>
                <a:schemeClr val="tx1"/>
              </a:solidFill>
            </a:endParaRPr>
          </a:p>
        </p:txBody>
      </p:sp>
      <p:sp>
        <p:nvSpPr>
          <p:cNvPr id="3" name="Content Placeholder 2"/>
          <p:cNvSpPr>
            <a:spLocks noGrp="1"/>
          </p:cNvSpPr>
          <p:nvPr>
            <p:ph idx="1"/>
          </p:nvPr>
        </p:nvSpPr>
        <p:spPr>
          <a:xfrm>
            <a:off x="228600" y="685800"/>
            <a:ext cx="8229600" cy="4525963"/>
          </a:xfrm>
        </p:spPr>
        <p:txBody>
          <a:bodyPr/>
          <a:lstStyle/>
          <a:p>
            <a:pPr>
              <a:buNone/>
            </a:pPr>
            <a:r>
              <a:rPr lang="en-US" dirty="0" smtClean="0">
                <a:solidFill>
                  <a:schemeClr val="tx1"/>
                </a:solidFill>
                <a:latin typeface="Arial" pitchFamily="34" charset="0"/>
                <a:cs typeface="Arial" pitchFamily="34" charset="0"/>
              </a:rPr>
              <a:t>How can volcanoes be created by either colliding or separating boundaries? </a:t>
            </a:r>
          </a:p>
          <a:p>
            <a:pPr>
              <a:buNone/>
            </a:pPr>
            <a:r>
              <a:rPr lang="en-US" dirty="0" smtClean="0">
                <a:solidFill>
                  <a:schemeClr val="tx1"/>
                </a:solidFill>
                <a:latin typeface="Arial" pitchFamily="34" charset="0"/>
                <a:cs typeface="Arial" pitchFamily="34" charset="0"/>
              </a:rPr>
              <a:t>What are the 3 types of plate movements?</a:t>
            </a:r>
          </a:p>
          <a:p>
            <a:pPr>
              <a:buNone/>
            </a:pPr>
            <a:r>
              <a:rPr lang="en-US" dirty="0" smtClean="0">
                <a:solidFill>
                  <a:schemeClr val="tx1"/>
                </a:solidFill>
                <a:latin typeface="Arial" pitchFamily="34" charset="0"/>
                <a:cs typeface="Arial" pitchFamily="34" charset="0"/>
              </a:rPr>
              <a:t>Where are the plates located in the Earth?</a:t>
            </a:r>
            <a:endParaRPr lang="en-US" dirty="0">
              <a:solidFill>
                <a:schemeClr val="tx1"/>
              </a:solidFill>
              <a:latin typeface="Arial" pitchFamily="34" charset="0"/>
              <a:cs typeface="Arial" pitchFamily="34" charset="0"/>
            </a:endParaRPr>
          </a:p>
        </p:txBody>
      </p:sp>
      <p:sp>
        <p:nvSpPr>
          <p:cNvPr id="4" name="TextBox 3"/>
          <p:cNvSpPr txBox="1"/>
          <p:nvPr/>
        </p:nvSpPr>
        <p:spPr>
          <a:xfrm>
            <a:off x="0" y="6400800"/>
            <a:ext cx="2209800" cy="369332"/>
          </a:xfrm>
          <a:prstGeom prst="rect">
            <a:avLst/>
          </a:prstGeom>
          <a:noFill/>
        </p:spPr>
        <p:txBody>
          <a:bodyPr wrap="square" rtlCol="0">
            <a:spAutoFit/>
          </a:bodyPr>
          <a:lstStyle/>
          <a:p>
            <a:r>
              <a:rPr lang="en-US" dirty="0" smtClean="0">
                <a:solidFill>
                  <a:schemeClr val="tx2">
                    <a:lumMod val="75000"/>
                  </a:schemeClr>
                </a:solidFill>
              </a:rPr>
              <a:t>SC.7.E.6.5, SC.7.E.6.7</a:t>
            </a:r>
            <a:endParaRPr lang="en-US" dirty="0">
              <a:solidFill>
                <a:schemeClr val="tx2">
                  <a:lumMod val="75000"/>
                </a:schemeClr>
              </a:solidFill>
            </a:endParaRPr>
          </a:p>
        </p:txBody>
      </p:sp>
      <p:pic>
        <p:nvPicPr>
          <p:cNvPr id="74754" name="Picture 2" descr="http://t3.gstatic.com/images?q=tbn:ANd9GcTjYTJqTXt1oRTwBv0bwCV1Med1wHjSQINm6NkhlhnwLevjfGDL:facstaff.gpc.edu/~pgore/Earth%26Space/images/Fig32.gif"/>
          <p:cNvPicPr>
            <a:picLocks noChangeAspect="1" noChangeArrowheads="1"/>
          </p:cNvPicPr>
          <p:nvPr/>
        </p:nvPicPr>
        <p:blipFill>
          <a:blip r:embed="rId2"/>
          <a:srcRect/>
          <a:stretch>
            <a:fillRect/>
          </a:stretch>
        </p:blipFill>
        <p:spPr bwMode="auto">
          <a:xfrm>
            <a:off x="5175250" y="3810000"/>
            <a:ext cx="3968750" cy="3048000"/>
          </a:xfrm>
          <a:prstGeom prst="rect">
            <a:avLst/>
          </a:prstGeom>
          <a:noFill/>
        </p:spPr>
      </p:pic>
      <p:pic>
        <p:nvPicPr>
          <p:cNvPr id="74756" name="Picture 4" descr="http://t1.gstatic.com/images?q=tbn:ANd9GcReASQxJhhjz_SgRh37ZWpiSf3e0AngUpYj_IYBROhU6Tz1WIQ1YQ:geography-site.co.uk/pages/physical/earth/images/plates.gif"/>
          <p:cNvPicPr>
            <a:picLocks noChangeAspect="1" noChangeArrowheads="1"/>
          </p:cNvPicPr>
          <p:nvPr/>
        </p:nvPicPr>
        <p:blipFill>
          <a:blip r:embed="rId3"/>
          <a:srcRect/>
          <a:stretch>
            <a:fillRect/>
          </a:stretch>
        </p:blipFill>
        <p:spPr bwMode="auto">
          <a:xfrm>
            <a:off x="94422" y="3429000"/>
            <a:ext cx="5106228" cy="3429000"/>
          </a:xfrm>
          <a:prstGeom prst="rect">
            <a:avLst/>
          </a:prstGeom>
          <a:noFill/>
        </p:spPr>
      </p:pic>
      <p:sp>
        <p:nvSpPr>
          <p:cNvPr id="6" name="Slide Number Placeholder 5"/>
          <p:cNvSpPr>
            <a:spLocks noGrp="1"/>
          </p:cNvSpPr>
          <p:nvPr>
            <p:ph type="sldNum" sz="quarter" idx="12"/>
          </p:nvPr>
        </p:nvSpPr>
        <p:spPr/>
        <p:txBody>
          <a:bodyPr/>
          <a:lstStyle/>
          <a:p>
            <a:fld id="{BCDEDF1F-DF55-4DDE-BCEB-9257A28D3A73}"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Layers of the Earth</a:t>
            </a:r>
            <a:endParaRPr lang="en-US" dirty="0">
              <a:solidFill>
                <a:schemeClr val="tx1"/>
              </a:solidFill>
            </a:endParaRPr>
          </a:p>
        </p:txBody>
      </p:sp>
      <p:sp>
        <p:nvSpPr>
          <p:cNvPr id="3" name="Content Placeholder 2"/>
          <p:cNvSpPr>
            <a:spLocks noGrp="1"/>
          </p:cNvSpPr>
          <p:nvPr>
            <p:ph idx="1"/>
          </p:nvPr>
        </p:nvSpPr>
        <p:spPr>
          <a:xfrm>
            <a:off x="0" y="1371600"/>
            <a:ext cx="8229600" cy="4525963"/>
          </a:xfrm>
        </p:spPr>
        <p:txBody>
          <a:bodyPr/>
          <a:lstStyle/>
          <a:p>
            <a:pPr>
              <a:buNone/>
            </a:pPr>
            <a:r>
              <a:rPr lang="en-US" dirty="0" smtClean="0">
                <a:solidFill>
                  <a:schemeClr val="tx1"/>
                </a:solidFill>
                <a:latin typeface="Arial" pitchFamily="34" charset="0"/>
                <a:cs typeface="Arial" pitchFamily="34" charset="0"/>
              </a:rPr>
              <a:t>Which layer is the:</a:t>
            </a:r>
          </a:p>
          <a:p>
            <a:pPr>
              <a:buNone/>
            </a:pPr>
            <a:r>
              <a:rPr lang="en-US" dirty="0" smtClean="0">
                <a:solidFill>
                  <a:schemeClr val="tx1"/>
                </a:solidFill>
                <a:latin typeface="Arial" pitchFamily="34" charset="0"/>
                <a:cs typeface="Arial" pitchFamily="34" charset="0"/>
              </a:rPr>
              <a:t>    thickest?</a:t>
            </a:r>
          </a:p>
          <a:p>
            <a:pPr>
              <a:buNone/>
            </a:pPr>
            <a:r>
              <a:rPr lang="en-US" dirty="0" smtClean="0">
                <a:solidFill>
                  <a:schemeClr val="tx1"/>
                </a:solidFill>
                <a:latin typeface="Arial" pitchFamily="34" charset="0"/>
                <a:cs typeface="Arial" pitchFamily="34" charset="0"/>
              </a:rPr>
              <a:t>    hottest?</a:t>
            </a:r>
          </a:p>
          <a:p>
            <a:pPr>
              <a:buNone/>
            </a:pPr>
            <a:r>
              <a:rPr lang="en-US" dirty="0" smtClean="0">
                <a:solidFill>
                  <a:schemeClr val="tx1"/>
                </a:solidFill>
                <a:latin typeface="Arial" pitchFamily="34" charset="0"/>
                <a:cs typeface="Arial" pitchFamily="34" charset="0"/>
              </a:rPr>
              <a:t>    densest?</a:t>
            </a:r>
          </a:p>
          <a:p>
            <a:pPr>
              <a:buNone/>
            </a:pPr>
            <a:r>
              <a:rPr lang="en-US" dirty="0" smtClean="0">
                <a:solidFill>
                  <a:schemeClr val="tx1"/>
                </a:solidFill>
                <a:latin typeface="Arial" pitchFamily="34" charset="0"/>
                <a:cs typeface="Arial" pitchFamily="34" charset="0"/>
              </a:rPr>
              <a:t>    where convection</a:t>
            </a:r>
            <a:br>
              <a:rPr lang="en-US" dirty="0" smtClean="0">
                <a:solidFill>
                  <a:schemeClr val="tx1"/>
                </a:solidFill>
                <a:latin typeface="Arial" pitchFamily="34" charset="0"/>
                <a:cs typeface="Arial" pitchFamily="34" charset="0"/>
              </a:rPr>
            </a:br>
            <a:r>
              <a:rPr lang="en-US" dirty="0" smtClean="0">
                <a:solidFill>
                  <a:schemeClr val="tx1"/>
                </a:solidFill>
                <a:latin typeface="Arial" pitchFamily="34" charset="0"/>
                <a:cs typeface="Arial" pitchFamily="34" charset="0"/>
              </a:rPr>
              <a:t>takes place?</a:t>
            </a:r>
          </a:p>
          <a:p>
            <a:pPr>
              <a:buNone/>
            </a:pPr>
            <a:r>
              <a:rPr lang="en-US" dirty="0" smtClean="0">
                <a:solidFill>
                  <a:schemeClr val="tx1"/>
                </a:solidFill>
                <a:latin typeface="Arial" pitchFamily="34" charset="0"/>
                <a:cs typeface="Arial" pitchFamily="34" charset="0"/>
              </a:rPr>
              <a:t>    liquid?</a:t>
            </a:r>
            <a:endParaRPr lang="en-US" dirty="0">
              <a:solidFill>
                <a:schemeClr val="tx1"/>
              </a:solidFill>
              <a:latin typeface="Arial" pitchFamily="34" charset="0"/>
              <a:cs typeface="Arial" pitchFamily="34" charset="0"/>
            </a:endParaRPr>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SC.7.E.6.1</a:t>
            </a:r>
            <a:endParaRPr lang="en-US" dirty="0">
              <a:solidFill>
                <a:schemeClr val="tx2">
                  <a:lumMod val="75000"/>
                </a:schemeClr>
              </a:solidFill>
            </a:endParaRPr>
          </a:p>
        </p:txBody>
      </p:sp>
      <p:pic>
        <p:nvPicPr>
          <p:cNvPr id="73730" name="Picture 2" descr="http://pubs.usgs.gov/gip/dynamic/graphics/FigS1-1.gif"/>
          <p:cNvPicPr>
            <a:picLocks noChangeAspect="1" noChangeArrowheads="1"/>
          </p:cNvPicPr>
          <p:nvPr/>
        </p:nvPicPr>
        <p:blipFill>
          <a:blip r:embed="rId2"/>
          <a:srcRect/>
          <a:stretch>
            <a:fillRect/>
          </a:stretch>
        </p:blipFill>
        <p:spPr bwMode="auto">
          <a:xfrm>
            <a:off x="3886200" y="1142999"/>
            <a:ext cx="5257800" cy="3231357"/>
          </a:xfrm>
          <a:prstGeom prst="rect">
            <a:avLst/>
          </a:prstGeom>
          <a:noFill/>
        </p:spPr>
      </p:pic>
      <p:pic>
        <p:nvPicPr>
          <p:cNvPr id="73732" name="Picture 4" descr="http://t2.gstatic.com/images?q=tbn:ANd9GcSa121XWkDc_Nos0XuETPtiECTnODMz19R-d7Ll6CIe6tPY6O93:www.sio.ucsd.edu/voyager/earth_puzzle/look_beneath/globe.gif"/>
          <p:cNvPicPr>
            <a:picLocks noChangeAspect="1" noChangeArrowheads="1"/>
          </p:cNvPicPr>
          <p:nvPr/>
        </p:nvPicPr>
        <p:blipFill>
          <a:blip r:embed="rId3"/>
          <a:srcRect/>
          <a:stretch>
            <a:fillRect/>
          </a:stretch>
        </p:blipFill>
        <p:spPr bwMode="auto">
          <a:xfrm>
            <a:off x="2819400" y="4495800"/>
            <a:ext cx="4229615" cy="2362200"/>
          </a:xfrm>
          <a:prstGeom prst="rect">
            <a:avLst/>
          </a:prstGeom>
          <a:noFill/>
        </p:spPr>
      </p:pic>
      <p:sp>
        <p:nvSpPr>
          <p:cNvPr id="6" name="Slide Number Placeholder 5"/>
          <p:cNvSpPr>
            <a:spLocks noGrp="1"/>
          </p:cNvSpPr>
          <p:nvPr>
            <p:ph type="sldNum" sz="quarter" idx="12"/>
          </p:nvPr>
        </p:nvSpPr>
        <p:spPr/>
        <p:txBody>
          <a:bodyPr/>
          <a:lstStyle/>
          <a:p>
            <a:fld id="{BCDEDF1F-DF55-4DDE-BCEB-9257A28D3A73}"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Spheres</a:t>
            </a:r>
            <a:endParaRPr lang="en-US" dirty="0">
              <a:solidFill>
                <a:schemeClr val="tx1"/>
              </a:solidFill>
            </a:endParaRPr>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SC.6.E.7.4</a:t>
            </a:r>
            <a:endParaRPr lang="en-US" dirty="0">
              <a:solidFill>
                <a:schemeClr val="tx2">
                  <a:lumMod val="75000"/>
                </a:schemeClr>
              </a:solidFill>
            </a:endParaRPr>
          </a:p>
        </p:txBody>
      </p:sp>
      <p:pic>
        <p:nvPicPr>
          <p:cNvPr id="4098" name="Picture 2" descr="http://images.sciencedaily.com/2011/02/110208112647-large.jpg"/>
          <p:cNvPicPr>
            <a:picLocks noChangeAspect="1" noChangeArrowheads="1"/>
          </p:cNvPicPr>
          <p:nvPr/>
        </p:nvPicPr>
        <p:blipFill>
          <a:blip r:embed="rId2" cstate="print"/>
          <a:srcRect/>
          <a:stretch>
            <a:fillRect/>
          </a:stretch>
        </p:blipFill>
        <p:spPr bwMode="auto">
          <a:xfrm>
            <a:off x="457200" y="1371600"/>
            <a:ext cx="3259800" cy="2181226"/>
          </a:xfrm>
          <a:prstGeom prst="rect">
            <a:avLst/>
          </a:prstGeom>
          <a:noFill/>
        </p:spPr>
      </p:pic>
      <p:sp>
        <p:nvSpPr>
          <p:cNvPr id="7" name="Rectangle 6"/>
          <p:cNvSpPr/>
          <p:nvPr/>
        </p:nvSpPr>
        <p:spPr>
          <a:xfrm>
            <a:off x="533400" y="3657600"/>
            <a:ext cx="1801262"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Geosphere</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3276600" y="3657600"/>
            <a:ext cx="2099036"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Hydrosphere</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p:cNvSpPr/>
          <p:nvPr/>
        </p:nvSpPr>
        <p:spPr>
          <a:xfrm>
            <a:off x="5029200" y="4191000"/>
            <a:ext cx="1877566"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Cryo</a:t>
            </a:r>
            <a:r>
              <a:rPr lang="en-US" sz="28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sphere</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Rectangle 9"/>
          <p:cNvSpPr/>
          <p:nvPr/>
        </p:nvSpPr>
        <p:spPr>
          <a:xfrm>
            <a:off x="6477000" y="3657600"/>
            <a:ext cx="2014654"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Atmosphere</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Rectangle 10"/>
          <p:cNvSpPr/>
          <p:nvPr/>
        </p:nvSpPr>
        <p:spPr>
          <a:xfrm>
            <a:off x="1981200" y="4267200"/>
            <a:ext cx="1681038"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Biosphere</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100" name="Picture 4" descr="http://www.gregdutoit.com/i/13Mara_Euphorbia_Storm.jpg"/>
          <p:cNvPicPr>
            <a:picLocks noChangeAspect="1" noChangeArrowheads="1"/>
          </p:cNvPicPr>
          <p:nvPr/>
        </p:nvPicPr>
        <p:blipFill>
          <a:blip r:embed="rId3" cstate="print"/>
          <a:srcRect t="7240"/>
          <a:stretch>
            <a:fillRect/>
          </a:stretch>
        </p:blipFill>
        <p:spPr bwMode="auto">
          <a:xfrm>
            <a:off x="5334000" y="1371600"/>
            <a:ext cx="3276600" cy="2160830"/>
          </a:xfrm>
          <a:prstGeom prst="rect">
            <a:avLst/>
          </a:prstGeom>
          <a:noFill/>
        </p:spPr>
      </p:pic>
      <p:sp>
        <p:nvSpPr>
          <p:cNvPr id="13" name="TextBox 12"/>
          <p:cNvSpPr txBox="1"/>
          <p:nvPr/>
        </p:nvSpPr>
        <p:spPr>
          <a:xfrm>
            <a:off x="990600" y="5105400"/>
            <a:ext cx="6705600" cy="1569660"/>
          </a:xfrm>
          <a:prstGeom prst="rect">
            <a:avLst/>
          </a:prstGeom>
          <a:solidFill>
            <a:schemeClr val="bg1"/>
          </a:solidFill>
        </p:spPr>
        <p:txBody>
          <a:bodyPr wrap="square" rtlCol="0">
            <a:spAutoFit/>
          </a:bodyPr>
          <a:lstStyle/>
          <a:p>
            <a:pPr algn="ctr"/>
            <a:r>
              <a:rPr lang="en-US" sz="3200" dirty="0" smtClean="0">
                <a:latin typeface="Arial" pitchFamily="34" charset="0"/>
                <a:cs typeface="Arial" pitchFamily="34" charset="0"/>
              </a:rPr>
              <a:t>Identify what spheres are shown in each of the pictures above?</a:t>
            </a:r>
          </a:p>
          <a:p>
            <a:pPr algn="ctr"/>
            <a:endParaRPr lang="en-US" sz="32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BCDEDF1F-DF55-4DDE-BCEB-9257A28D3A73}"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Weather Patterns</a:t>
            </a:r>
            <a:endParaRPr lang="en-US" dirty="0">
              <a:solidFill>
                <a:schemeClr val="tx1"/>
              </a:solidFill>
            </a:endParaRPr>
          </a:p>
        </p:txBody>
      </p:sp>
      <p:sp>
        <p:nvSpPr>
          <p:cNvPr id="4" name="TextBox 3"/>
          <p:cNvSpPr txBox="1"/>
          <p:nvPr/>
        </p:nvSpPr>
        <p:spPr>
          <a:xfrm>
            <a:off x="0" y="6400800"/>
            <a:ext cx="2209800" cy="369332"/>
          </a:xfrm>
          <a:prstGeom prst="rect">
            <a:avLst/>
          </a:prstGeom>
          <a:noFill/>
        </p:spPr>
        <p:txBody>
          <a:bodyPr wrap="square" rtlCol="0">
            <a:spAutoFit/>
          </a:bodyPr>
          <a:lstStyle/>
          <a:p>
            <a:r>
              <a:rPr lang="en-US" dirty="0" smtClean="0">
                <a:solidFill>
                  <a:schemeClr val="tx2">
                    <a:lumMod val="75000"/>
                  </a:schemeClr>
                </a:solidFill>
              </a:rPr>
              <a:t>SC.6.E.7.2, SC.6.E.7.3</a:t>
            </a:r>
            <a:endParaRPr lang="en-US" dirty="0">
              <a:solidFill>
                <a:schemeClr val="tx2">
                  <a:lumMod val="75000"/>
                </a:schemeClr>
              </a:solidFill>
            </a:endParaRPr>
          </a:p>
        </p:txBody>
      </p:sp>
      <p:pic>
        <p:nvPicPr>
          <p:cNvPr id="3074" name="Picture 2" descr="http://www.shadedrelief.com/3D/atlantic.jpg"/>
          <p:cNvPicPr>
            <a:picLocks noChangeAspect="1" noChangeArrowheads="1"/>
          </p:cNvPicPr>
          <p:nvPr/>
        </p:nvPicPr>
        <p:blipFill>
          <a:blip r:embed="rId2" cstate="print"/>
          <a:srcRect/>
          <a:stretch>
            <a:fillRect/>
          </a:stretch>
        </p:blipFill>
        <p:spPr bwMode="auto">
          <a:xfrm>
            <a:off x="228600" y="1371600"/>
            <a:ext cx="3467448" cy="2362200"/>
          </a:xfrm>
          <a:prstGeom prst="rect">
            <a:avLst/>
          </a:prstGeom>
          <a:noFill/>
        </p:spPr>
      </p:pic>
      <p:pic>
        <p:nvPicPr>
          <p:cNvPr id="3078" name="Picture 6" descr="http://1.bp.blogspot.com/-Fpj-d1n56sI/TyQ4nR_G-tI/AAAAAAAAHFk/p2z0NGpIne0/s1600/fire2.JPG"/>
          <p:cNvPicPr>
            <a:picLocks noChangeAspect="1" noChangeArrowheads="1"/>
          </p:cNvPicPr>
          <p:nvPr/>
        </p:nvPicPr>
        <p:blipFill>
          <a:blip r:embed="rId3" cstate="print"/>
          <a:srcRect/>
          <a:stretch>
            <a:fillRect/>
          </a:stretch>
        </p:blipFill>
        <p:spPr bwMode="auto">
          <a:xfrm>
            <a:off x="4724400" y="1371600"/>
            <a:ext cx="3962400" cy="2368586"/>
          </a:xfrm>
          <a:prstGeom prst="rect">
            <a:avLst/>
          </a:prstGeom>
          <a:noFill/>
        </p:spPr>
      </p:pic>
      <p:sp>
        <p:nvSpPr>
          <p:cNvPr id="8" name="TextBox 7"/>
          <p:cNvSpPr txBox="1"/>
          <p:nvPr/>
        </p:nvSpPr>
        <p:spPr>
          <a:xfrm>
            <a:off x="304800" y="3886200"/>
            <a:ext cx="3733800" cy="2554545"/>
          </a:xfrm>
          <a:prstGeom prst="rect">
            <a:avLst/>
          </a:prstGeom>
          <a:noFill/>
        </p:spPr>
        <p:txBody>
          <a:bodyPr wrap="square" rtlCol="0">
            <a:spAutoFit/>
          </a:bodyPr>
          <a:lstStyle/>
          <a:p>
            <a:r>
              <a:rPr lang="en-US" sz="3200" dirty="0" smtClean="0">
                <a:latin typeface="Arial" pitchFamily="34" charset="0"/>
                <a:cs typeface="Arial" pitchFamily="34" charset="0"/>
              </a:rPr>
              <a:t>How does the ocean circulation pattern shown above effect Florida’s weather?</a:t>
            </a:r>
            <a:endParaRPr lang="en-US" sz="3200" dirty="0">
              <a:latin typeface="Arial" pitchFamily="34" charset="0"/>
              <a:cs typeface="Arial" pitchFamily="34" charset="0"/>
            </a:endParaRPr>
          </a:p>
        </p:txBody>
      </p:sp>
      <p:sp>
        <p:nvSpPr>
          <p:cNvPr id="9" name="TextBox 8"/>
          <p:cNvSpPr txBox="1"/>
          <p:nvPr/>
        </p:nvSpPr>
        <p:spPr>
          <a:xfrm>
            <a:off x="4953000" y="3886200"/>
            <a:ext cx="3733800" cy="2554545"/>
          </a:xfrm>
          <a:prstGeom prst="rect">
            <a:avLst/>
          </a:prstGeom>
          <a:noFill/>
        </p:spPr>
        <p:txBody>
          <a:bodyPr wrap="square" rtlCol="0">
            <a:spAutoFit/>
          </a:bodyPr>
          <a:lstStyle/>
          <a:p>
            <a:r>
              <a:rPr lang="en-US" sz="3200" dirty="0" smtClean="0">
                <a:latin typeface="Arial" pitchFamily="34" charset="0"/>
                <a:cs typeface="Arial" pitchFamily="34" charset="0"/>
              </a:rPr>
              <a:t>What will happen to the weather when the cold air reaches the warm Florida air?</a:t>
            </a:r>
            <a:endParaRPr lang="en-US" sz="32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BCDEDF1F-DF55-4DDE-BCEB-9257A28D3A73}"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Weather </a:t>
            </a:r>
            <a:r>
              <a:rPr lang="en-US" dirty="0" err="1" smtClean="0">
                <a:solidFill>
                  <a:schemeClr val="tx1"/>
                </a:solidFill>
              </a:rPr>
              <a:t>vs</a:t>
            </a:r>
            <a:r>
              <a:rPr lang="en-US" dirty="0" smtClean="0">
                <a:solidFill>
                  <a:schemeClr val="tx1"/>
                </a:solidFill>
              </a:rPr>
              <a:t> Climate</a:t>
            </a:r>
            <a:endParaRPr lang="en-US" dirty="0">
              <a:solidFill>
                <a:schemeClr val="tx1"/>
              </a:solidFill>
            </a:endParaRPr>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SC.6.E.7.6</a:t>
            </a:r>
            <a:endParaRPr lang="en-US" dirty="0">
              <a:solidFill>
                <a:schemeClr val="tx2">
                  <a:lumMod val="75000"/>
                </a:schemeClr>
              </a:solidFill>
            </a:endParaRPr>
          </a:p>
        </p:txBody>
      </p:sp>
      <p:pic>
        <p:nvPicPr>
          <p:cNvPr id="2052" name="Picture 4" descr="http://exploringafrica.matrix.msu.edu/images/africavegetation.jpg"/>
          <p:cNvPicPr>
            <a:picLocks noChangeAspect="1" noChangeArrowheads="1"/>
          </p:cNvPicPr>
          <p:nvPr/>
        </p:nvPicPr>
        <p:blipFill>
          <a:blip r:embed="rId2" cstate="print"/>
          <a:srcRect t="7092" r="5709" b="2128"/>
          <a:stretch>
            <a:fillRect/>
          </a:stretch>
        </p:blipFill>
        <p:spPr bwMode="auto">
          <a:xfrm>
            <a:off x="457200" y="1295400"/>
            <a:ext cx="3733800" cy="3733800"/>
          </a:xfrm>
          <a:prstGeom prst="rect">
            <a:avLst/>
          </a:prstGeom>
          <a:noFill/>
        </p:spPr>
      </p:pic>
      <p:pic>
        <p:nvPicPr>
          <p:cNvPr id="2054" name="Picture 6" descr="http://weather.yahoo.com/images/afr_outlookf_en_GB_440_mdy_y.jpg"/>
          <p:cNvPicPr>
            <a:picLocks noChangeAspect="1" noChangeArrowheads="1"/>
          </p:cNvPicPr>
          <p:nvPr/>
        </p:nvPicPr>
        <p:blipFill>
          <a:blip r:embed="rId3" cstate="print"/>
          <a:srcRect l="10610" r="15122"/>
          <a:stretch>
            <a:fillRect/>
          </a:stretch>
        </p:blipFill>
        <p:spPr bwMode="auto">
          <a:xfrm>
            <a:off x="4953000" y="1371600"/>
            <a:ext cx="3668751" cy="3581400"/>
          </a:xfrm>
          <a:prstGeom prst="rect">
            <a:avLst/>
          </a:prstGeom>
          <a:noFill/>
        </p:spPr>
      </p:pic>
      <p:sp>
        <p:nvSpPr>
          <p:cNvPr id="8" name="TextBox 7"/>
          <p:cNvSpPr txBox="1"/>
          <p:nvPr/>
        </p:nvSpPr>
        <p:spPr>
          <a:xfrm>
            <a:off x="533400" y="5105400"/>
            <a:ext cx="8077200" cy="1569660"/>
          </a:xfrm>
          <a:prstGeom prst="rect">
            <a:avLst/>
          </a:prstGeom>
          <a:solidFill>
            <a:schemeClr val="bg1"/>
          </a:solidFill>
        </p:spPr>
        <p:txBody>
          <a:bodyPr wrap="square" rtlCol="0">
            <a:spAutoFit/>
          </a:bodyPr>
          <a:lstStyle/>
          <a:p>
            <a:pPr algn="ctr"/>
            <a:r>
              <a:rPr lang="en-US" sz="3200" dirty="0" smtClean="0">
                <a:latin typeface="Arial" pitchFamily="34" charset="0"/>
                <a:cs typeface="Arial" pitchFamily="34" charset="0"/>
              </a:rPr>
              <a:t>Which map above shows Weather and which shows Climate? Explain your choice.</a:t>
            </a:r>
          </a:p>
          <a:p>
            <a:pPr algn="ctr"/>
            <a:endParaRPr lang="en-US" sz="32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BCDEDF1F-DF55-4DDE-BCEB-9257A28D3A73}"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914400"/>
          </a:xfrm>
        </p:spPr>
        <p:txBody>
          <a:bodyPr/>
          <a:lstStyle/>
          <a:p>
            <a:r>
              <a:rPr lang="en-US" dirty="0" smtClean="0">
                <a:solidFill>
                  <a:schemeClr val="tx1"/>
                </a:solidFill>
              </a:rPr>
              <a:t>Atmosphere</a:t>
            </a:r>
            <a:endParaRPr lang="en-US" dirty="0">
              <a:solidFill>
                <a:schemeClr val="tx1"/>
              </a:solidFill>
            </a:endParaRPr>
          </a:p>
        </p:txBody>
      </p:sp>
      <p:sp>
        <p:nvSpPr>
          <p:cNvPr id="3" name="Content Placeholder 2"/>
          <p:cNvSpPr>
            <a:spLocks noGrp="1"/>
          </p:cNvSpPr>
          <p:nvPr>
            <p:ph idx="1"/>
          </p:nvPr>
        </p:nvSpPr>
        <p:spPr>
          <a:xfrm>
            <a:off x="0" y="762000"/>
            <a:ext cx="8229600" cy="4525963"/>
          </a:xfrm>
        </p:spPr>
        <p:txBody>
          <a:bodyPr/>
          <a:lstStyle/>
          <a:p>
            <a:pPr>
              <a:buNone/>
            </a:pPr>
            <a:r>
              <a:rPr lang="en-US" dirty="0" smtClean="0">
                <a:solidFill>
                  <a:schemeClr val="tx1"/>
                </a:solidFill>
                <a:latin typeface="Arial" pitchFamily="34" charset="0"/>
                <a:cs typeface="Arial" pitchFamily="34" charset="0"/>
              </a:rPr>
              <a:t>How do the layers of the atmosphere work together to protect life </a:t>
            </a:r>
            <a:br>
              <a:rPr lang="en-US" dirty="0" smtClean="0">
                <a:solidFill>
                  <a:schemeClr val="tx1"/>
                </a:solidFill>
                <a:latin typeface="Arial" pitchFamily="34" charset="0"/>
                <a:cs typeface="Arial" pitchFamily="34" charset="0"/>
              </a:rPr>
            </a:br>
            <a:r>
              <a:rPr lang="en-US" dirty="0" smtClean="0">
                <a:solidFill>
                  <a:schemeClr val="tx1"/>
                </a:solidFill>
                <a:latin typeface="Arial" pitchFamily="34" charset="0"/>
                <a:cs typeface="Arial" pitchFamily="34" charset="0"/>
              </a:rPr>
              <a:t>on Earth?</a:t>
            </a:r>
            <a:endParaRPr lang="en-US" dirty="0">
              <a:solidFill>
                <a:schemeClr val="tx1"/>
              </a:solidFill>
              <a:latin typeface="Arial" pitchFamily="34" charset="0"/>
              <a:cs typeface="Arial" pitchFamily="34" charset="0"/>
            </a:endParaRPr>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SC.6.E.7.9</a:t>
            </a:r>
            <a:endParaRPr lang="en-US" dirty="0">
              <a:solidFill>
                <a:schemeClr val="tx2">
                  <a:lumMod val="75000"/>
                </a:schemeClr>
              </a:solidFill>
            </a:endParaRPr>
          </a:p>
        </p:txBody>
      </p:sp>
      <p:pic>
        <p:nvPicPr>
          <p:cNvPr id="69634" name="Picture 2" descr="http://www.english-online.at/geography/atmosphere/layers-of-the-atmosphere-troposphere.gif"/>
          <p:cNvPicPr>
            <a:picLocks noChangeAspect="1" noChangeArrowheads="1"/>
          </p:cNvPicPr>
          <p:nvPr/>
        </p:nvPicPr>
        <p:blipFill>
          <a:blip r:embed="rId2"/>
          <a:srcRect/>
          <a:stretch>
            <a:fillRect/>
          </a:stretch>
        </p:blipFill>
        <p:spPr bwMode="auto">
          <a:xfrm>
            <a:off x="4648200" y="1295400"/>
            <a:ext cx="4325182" cy="5562600"/>
          </a:xfrm>
          <a:prstGeom prst="rect">
            <a:avLst/>
          </a:prstGeom>
          <a:noFill/>
        </p:spPr>
      </p:pic>
      <p:pic>
        <p:nvPicPr>
          <p:cNvPr id="69636" name="Picture 4" descr="http://static7.depositphotos.com/1306269/785/i/950/depositphotos_7856379-Layers-of-the-atmosphere.jpg"/>
          <p:cNvPicPr>
            <a:picLocks noChangeAspect="1" noChangeArrowheads="1"/>
          </p:cNvPicPr>
          <p:nvPr/>
        </p:nvPicPr>
        <p:blipFill>
          <a:blip r:embed="rId3"/>
          <a:srcRect/>
          <a:stretch>
            <a:fillRect/>
          </a:stretch>
        </p:blipFill>
        <p:spPr bwMode="auto">
          <a:xfrm>
            <a:off x="0" y="2276475"/>
            <a:ext cx="4905375" cy="4581525"/>
          </a:xfrm>
          <a:prstGeom prst="rect">
            <a:avLst/>
          </a:prstGeom>
          <a:noFill/>
        </p:spPr>
      </p:pic>
      <p:sp>
        <p:nvSpPr>
          <p:cNvPr id="6" name="Slide Number Placeholder 5"/>
          <p:cNvSpPr>
            <a:spLocks noGrp="1"/>
          </p:cNvSpPr>
          <p:nvPr>
            <p:ph type="sldNum" sz="quarter" idx="12"/>
          </p:nvPr>
        </p:nvSpPr>
        <p:spPr/>
        <p:txBody>
          <a:bodyPr/>
          <a:lstStyle/>
          <a:p>
            <a:fld id="{BCDEDF1F-DF55-4DDE-BCEB-9257A28D3A73}"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839200" cy="944562"/>
          </a:xfrm>
        </p:spPr>
        <p:txBody>
          <a:bodyPr/>
          <a:lstStyle/>
          <a:p>
            <a:r>
              <a:rPr lang="en-US" dirty="0" smtClean="0">
                <a:solidFill>
                  <a:schemeClr val="tx1"/>
                </a:solidFill>
              </a:rPr>
              <a:t>Sun Heating Earth</a:t>
            </a:r>
            <a:endParaRPr lang="en-US" dirty="0">
              <a:solidFill>
                <a:schemeClr val="tx1"/>
              </a:solidFill>
            </a:endParaRPr>
          </a:p>
        </p:txBody>
      </p:sp>
      <p:pic>
        <p:nvPicPr>
          <p:cNvPr id="2050" name="Picture 2" descr="http://www.free-online-private-pilot-ground-school.com/images/sea-land-breeze.gif"/>
          <p:cNvPicPr>
            <a:picLocks noChangeAspect="1" noChangeArrowheads="1"/>
          </p:cNvPicPr>
          <p:nvPr/>
        </p:nvPicPr>
        <p:blipFill>
          <a:blip r:embed="rId2" cstate="print"/>
          <a:srcRect/>
          <a:stretch>
            <a:fillRect/>
          </a:stretch>
        </p:blipFill>
        <p:spPr bwMode="auto">
          <a:xfrm>
            <a:off x="1752600" y="1143000"/>
            <a:ext cx="5410200" cy="4115161"/>
          </a:xfrm>
          <a:prstGeom prst="rect">
            <a:avLst/>
          </a:prstGeom>
          <a:noFill/>
        </p:spPr>
      </p:pic>
      <p:sp>
        <p:nvSpPr>
          <p:cNvPr id="5" name="Rectangle 4"/>
          <p:cNvSpPr/>
          <p:nvPr/>
        </p:nvSpPr>
        <p:spPr>
          <a:xfrm>
            <a:off x="4495800" y="3733800"/>
            <a:ext cx="609600" cy="228600"/>
          </a:xfrm>
          <a:prstGeom prst="rect">
            <a:avLst/>
          </a:prstGeom>
          <a:solidFill>
            <a:srgbClr val="000066"/>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419600" y="1600200"/>
            <a:ext cx="685800" cy="228600"/>
          </a:xfrm>
          <a:prstGeom prst="rect">
            <a:avLst/>
          </a:prstGeom>
          <a:solidFill>
            <a:srgbClr val="99CCFF"/>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8600" y="5257800"/>
            <a:ext cx="8686800" cy="1569660"/>
          </a:xfrm>
          <a:prstGeom prst="rect">
            <a:avLst/>
          </a:prstGeom>
          <a:solidFill>
            <a:schemeClr val="bg1"/>
          </a:solidFill>
        </p:spPr>
        <p:txBody>
          <a:bodyPr wrap="square" rtlCol="0">
            <a:spAutoFit/>
          </a:bodyPr>
          <a:lstStyle/>
          <a:p>
            <a:pPr algn="ctr"/>
            <a:r>
              <a:rPr lang="en-US" sz="3200" dirty="0" smtClean="0">
                <a:latin typeface="Arial" pitchFamily="34" charset="0"/>
                <a:cs typeface="Arial" pitchFamily="34" charset="0"/>
              </a:rPr>
              <a:t>Explain why the wind patterns shown above occur.</a:t>
            </a:r>
          </a:p>
          <a:p>
            <a:pPr algn="ctr"/>
            <a:endParaRPr lang="en-US" sz="3200" dirty="0">
              <a:latin typeface="Arial" pitchFamily="34" charset="0"/>
              <a:cs typeface="Arial" pitchFamily="34" charset="0"/>
            </a:endParaRPr>
          </a:p>
        </p:txBody>
      </p:sp>
      <p:sp>
        <p:nvSpPr>
          <p:cNvPr id="9" name="TextBox 8"/>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SC.6.E.7.5</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BCDEDF1F-DF55-4DDE-BCEB-9257A28D3A73}"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1143000"/>
          </a:xfrm>
        </p:spPr>
        <p:txBody>
          <a:bodyPr>
            <a:normAutofit/>
          </a:bodyPr>
          <a:lstStyle/>
          <a:p>
            <a:r>
              <a:rPr lang="en-US" sz="3600" dirty="0" smtClean="0">
                <a:solidFill>
                  <a:schemeClr val="tx1"/>
                </a:solidFill>
              </a:rPr>
              <a:t>Radiation, Conduction, Convection</a:t>
            </a:r>
            <a:endParaRPr lang="en-US" sz="3600" dirty="0">
              <a:solidFill>
                <a:schemeClr val="tx1"/>
              </a:solidFill>
            </a:endParaRPr>
          </a:p>
        </p:txBody>
      </p:sp>
      <p:pic>
        <p:nvPicPr>
          <p:cNvPr id="1028" name="Picture 4" descr="http://mabryonline.org/blogs/woolsey/images/convection3-2.jpg"/>
          <p:cNvPicPr>
            <a:picLocks noChangeAspect="1" noChangeArrowheads="1"/>
          </p:cNvPicPr>
          <p:nvPr/>
        </p:nvPicPr>
        <p:blipFill>
          <a:blip r:embed="rId2" cstate="print"/>
          <a:srcRect t="3540" b="4425"/>
          <a:stretch>
            <a:fillRect/>
          </a:stretch>
        </p:blipFill>
        <p:spPr bwMode="auto">
          <a:xfrm>
            <a:off x="5257800" y="1676400"/>
            <a:ext cx="3581400" cy="2194201"/>
          </a:xfrm>
          <a:prstGeom prst="rect">
            <a:avLst/>
          </a:prstGeom>
          <a:noFill/>
        </p:spPr>
      </p:pic>
      <p:pic>
        <p:nvPicPr>
          <p:cNvPr id="1026" name="Picture 2" descr="http://www.johnsonwindowfilms.com/dealer/images/art_148/SunWavesToEarthBlu.jpg"/>
          <p:cNvPicPr>
            <a:picLocks noChangeAspect="1" noChangeArrowheads="1"/>
          </p:cNvPicPr>
          <p:nvPr/>
        </p:nvPicPr>
        <p:blipFill>
          <a:blip r:embed="rId3" cstate="print"/>
          <a:srcRect l="4660" t="12403" r="3689" b="6977"/>
          <a:stretch>
            <a:fillRect/>
          </a:stretch>
        </p:blipFill>
        <p:spPr bwMode="auto">
          <a:xfrm>
            <a:off x="2514600" y="4267200"/>
            <a:ext cx="3810000" cy="1678983"/>
          </a:xfrm>
          <a:prstGeom prst="rect">
            <a:avLst/>
          </a:prstGeom>
          <a:noFill/>
        </p:spPr>
      </p:pic>
      <p:pic>
        <p:nvPicPr>
          <p:cNvPr id="1033" name="Picture 9" descr="http://4.bp.blogspot.com/_L_GZ4wQqOPw/TDIiaJ3fWaI/AAAAAAAAA3o/2jPq1wgqfHU/s1600/Highway+Mirage+EPOD.usra.edu.jpg"/>
          <p:cNvPicPr>
            <a:picLocks noChangeAspect="1" noChangeArrowheads="1"/>
          </p:cNvPicPr>
          <p:nvPr/>
        </p:nvPicPr>
        <p:blipFill>
          <a:blip r:embed="rId4" cstate="print"/>
          <a:srcRect/>
          <a:stretch>
            <a:fillRect/>
          </a:stretch>
        </p:blipFill>
        <p:spPr bwMode="auto">
          <a:xfrm>
            <a:off x="228600" y="1752600"/>
            <a:ext cx="3276599" cy="2127403"/>
          </a:xfrm>
          <a:prstGeom prst="rect">
            <a:avLst/>
          </a:prstGeom>
          <a:noFill/>
        </p:spPr>
      </p:pic>
      <p:sp>
        <p:nvSpPr>
          <p:cNvPr id="16" name="Rectangle 15"/>
          <p:cNvSpPr/>
          <p:nvPr/>
        </p:nvSpPr>
        <p:spPr>
          <a:xfrm>
            <a:off x="381000" y="1143000"/>
            <a:ext cx="2877967"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Heating of air over the road </a:t>
            </a:r>
          </a:p>
          <a:p>
            <a:pPr algn="ctr"/>
            <a:r>
              <a:rPr 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causing a mirage</a:t>
            </a: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7" name="Rectangle 16"/>
          <p:cNvSpPr/>
          <p:nvPr/>
        </p:nvSpPr>
        <p:spPr>
          <a:xfrm>
            <a:off x="5867400" y="1295400"/>
            <a:ext cx="2666244" cy="36933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Hot air rises, cold air sinks</a:t>
            </a: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Rectangle 17"/>
          <p:cNvSpPr/>
          <p:nvPr/>
        </p:nvSpPr>
        <p:spPr>
          <a:xfrm>
            <a:off x="3352800" y="3581400"/>
            <a:ext cx="2229649"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Sun’s heat </a:t>
            </a:r>
          </a:p>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travels through space</a:t>
            </a: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9" name="TextBox 18"/>
          <p:cNvSpPr txBox="1"/>
          <p:nvPr/>
        </p:nvSpPr>
        <p:spPr>
          <a:xfrm>
            <a:off x="0" y="5943600"/>
            <a:ext cx="9144000" cy="1015663"/>
          </a:xfrm>
          <a:prstGeom prst="rect">
            <a:avLst/>
          </a:prstGeom>
          <a:solidFill>
            <a:schemeClr val="bg1"/>
          </a:solidFill>
        </p:spPr>
        <p:txBody>
          <a:bodyPr wrap="square" rtlCol="0">
            <a:spAutoFit/>
          </a:bodyPr>
          <a:lstStyle/>
          <a:p>
            <a:pPr algn="ctr"/>
            <a:r>
              <a:rPr lang="en-US" sz="3000" dirty="0" smtClean="0">
                <a:latin typeface="Arial" pitchFamily="34" charset="0"/>
                <a:cs typeface="Arial" pitchFamily="34" charset="0"/>
              </a:rPr>
              <a:t>Which type of heat transfer does each image represent?</a:t>
            </a:r>
            <a:endParaRPr lang="en-US" sz="3000" dirty="0">
              <a:latin typeface="Arial" pitchFamily="34" charset="0"/>
              <a:cs typeface="Arial" pitchFamily="34" charset="0"/>
            </a:endParaRPr>
          </a:p>
        </p:txBody>
      </p:sp>
      <p:sp>
        <p:nvSpPr>
          <p:cNvPr id="20" name="TextBox 19"/>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SC.6.E.7.1</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BCDEDF1F-DF55-4DDE-BCEB-9257A28D3A73}"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Physical Properties</a:t>
            </a:r>
            <a:endParaRPr lang="en-US" dirty="0">
              <a:solidFill>
                <a:schemeClr val="tx1"/>
              </a:solidFill>
            </a:endParaRPr>
          </a:p>
        </p:txBody>
      </p:sp>
      <p:sp>
        <p:nvSpPr>
          <p:cNvPr id="4" name="Rectangle 3"/>
          <p:cNvSpPr/>
          <p:nvPr/>
        </p:nvSpPr>
        <p:spPr>
          <a:xfrm>
            <a:off x="762000" y="4267200"/>
            <a:ext cx="3813565" cy="707886"/>
          </a:xfrm>
          <a:prstGeom prst="rect">
            <a:avLst/>
          </a:prstGeom>
          <a:noFill/>
        </p:spPr>
        <p:txBody>
          <a:bodyPr wrap="square" lIns="91440" tIns="45720" rIns="91440" bIns="45720">
            <a:spAutoFit/>
          </a:bodyPr>
          <a:lstStyle/>
          <a:p>
            <a:pPr algn="ctr"/>
            <a: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Boiling Point</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Rectangle 4"/>
          <p:cNvSpPr/>
          <p:nvPr/>
        </p:nvSpPr>
        <p:spPr>
          <a:xfrm>
            <a:off x="838200" y="1447800"/>
            <a:ext cx="3813565" cy="707886"/>
          </a:xfrm>
          <a:prstGeom prst="rect">
            <a:avLst/>
          </a:prstGeom>
          <a:noFill/>
        </p:spPr>
        <p:txBody>
          <a:bodyPr wrap="square" lIns="91440" tIns="45720" rIns="91440" bIns="45720">
            <a:spAutoFit/>
          </a:bodyPr>
          <a:lstStyle/>
          <a:p>
            <a:pPr algn="ctr"/>
            <a: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Flammability</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Rectangle 5"/>
          <p:cNvSpPr/>
          <p:nvPr/>
        </p:nvSpPr>
        <p:spPr>
          <a:xfrm>
            <a:off x="5562600" y="1905000"/>
            <a:ext cx="3581400" cy="1323439"/>
          </a:xfrm>
          <a:prstGeom prst="rect">
            <a:avLst/>
          </a:prstGeom>
          <a:noFill/>
        </p:spPr>
        <p:txBody>
          <a:bodyPr wrap="square" lIns="91440" tIns="45720" rIns="91440" bIns="45720">
            <a:spAutoFit/>
          </a:bodyPr>
          <a:lstStyle/>
          <a:p>
            <a:pPr algn="ct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t>
            </a:r>
            <a: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onducts heat/electricity</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5330435" y="4114800"/>
            <a:ext cx="3813565" cy="707886"/>
          </a:xfrm>
          <a:prstGeom prst="rect">
            <a:avLst/>
          </a:prstGeom>
          <a:noFill/>
        </p:spPr>
        <p:txBody>
          <a:bodyPr wrap="square" lIns="91440" tIns="45720" rIns="91440" bIns="45720">
            <a:spAutoFit/>
          </a:bodyPr>
          <a:lstStyle/>
          <a:p>
            <a:pPr algn="ctr"/>
            <a: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Ability to rust</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Rectangle 7"/>
          <p:cNvSpPr/>
          <p:nvPr/>
        </p:nvSpPr>
        <p:spPr>
          <a:xfrm>
            <a:off x="457200" y="2819400"/>
            <a:ext cx="3813565" cy="707886"/>
          </a:xfrm>
          <a:prstGeom prst="rect">
            <a:avLst/>
          </a:prstGeom>
          <a:noFill/>
        </p:spPr>
        <p:txBody>
          <a:bodyPr wrap="square" lIns="91440" tIns="45720" rIns="91440" bIns="45720">
            <a:spAutoFit/>
          </a:bodyPr>
          <a:lstStyle/>
          <a:p>
            <a:pPr algn="ctr"/>
            <a: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Density</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TextBox 8"/>
          <p:cNvSpPr txBox="1"/>
          <p:nvPr/>
        </p:nvSpPr>
        <p:spPr>
          <a:xfrm>
            <a:off x="304800" y="5181600"/>
            <a:ext cx="8534400" cy="1569660"/>
          </a:xfrm>
          <a:prstGeom prst="rect">
            <a:avLst/>
          </a:prstGeom>
          <a:solidFill>
            <a:schemeClr val="bg1"/>
          </a:solidFill>
        </p:spPr>
        <p:txBody>
          <a:bodyPr wrap="square" rtlCol="0">
            <a:spAutoFit/>
          </a:bodyPr>
          <a:lstStyle/>
          <a:p>
            <a:pPr algn="ctr"/>
            <a:r>
              <a:rPr lang="en-US" sz="3200" dirty="0" smtClean="0">
                <a:latin typeface="Arial" pitchFamily="34" charset="0"/>
                <a:cs typeface="Arial" pitchFamily="34" charset="0"/>
              </a:rPr>
              <a:t>Which properties shown above are physical properties? Why are they considered physical?</a:t>
            </a:r>
            <a:endParaRPr lang="en-US" sz="3200" dirty="0">
              <a:latin typeface="Arial" pitchFamily="34" charset="0"/>
              <a:cs typeface="Arial" pitchFamily="34" charset="0"/>
            </a:endParaRPr>
          </a:p>
        </p:txBody>
      </p:sp>
      <p:pic>
        <p:nvPicPr>
          <p:cNvPr id="2050" name="Picture 2" descr="http://whatscookingamerica.net/Foto4/BoilingWater.bmp"/>
          <p:cNvPicPr>
            <a:picLocks noChangeAspect="1" noChangeArrowheads="1"/>
          </p:cNvPicPr>
          <p:nvPr/>
        </p:nvPicPr>
        <p:blipFill>
          <a:blip r:embed="rId2" cstate="print"/>
          <a:srcRect/>
          <a:stretch>
            <a:fillRect/>
          </a:stretch>
        </p:blipFill>
        <p:spPr bwMode="auto">
          <a:xfrm>
            <a:off x="304800" y="4114800"/>
            <a:ext cx="866019" cy="1059402"/>
          </a:xfrm>
          <a:prstGeom prst="rect">
            <a:avLst/>
          </a:prstGeom>
          <a:noFill/>
        </p:spPr>
      </p:pic>
      <p:pic>
        <p:nvPicPr>
          <p:cNvPr id="2052" name="Picture 4" descr="http://www.stevespangler.com/stevespangler/uploads/2008/07/seven-layer-column.png"/>
          <p:cNvPicPr>
            <a:picLocks noChangeAspect="1" noChangeArrowheads="1"/>
          </p:cNvPicPr>
          <p:nvPr/>
        </p:nvPicPr>
        <p:blipFill>
          <a:blip r:embed="rId3" cstate="print"/>
          <a:srcRect/>
          <a:stretch>
            <a:fillRect/>
          </a:stretch>
        </p:blipFill>
        <p:spPr bwMode="auto">
          <a:xfrm>
            <a:off x="381000" y="2590800"/>
            <a:ext cx="685800" cy="1164432"/>
          </a:xfrm>
          <a:prstGeom prst="rect">
            <a:avLst/>
          </a:prstGeom>
          <a:noFill/>
        </p:spPr>
      </p:pic>
      <p:pic>
        <p:nvPicPr>
          <p:cNvPr id="2054" name="Picture 6" descr="http://www.clker.com/cliparts/H/h/r/U/8/X/warning-flammable-md.png"/>
          <p:cNvPicPr>
            <a:picLocks noChangeAspect="1" noChangeArrowheads="1"/>
          </p:cNvPicPr>
          <p:nvPr/>
        </p:nvPicPr>
        <p:blipFill>
          <a:blip r:embed="rId4" cstate="print"/>
          <a:srcRect/>
          <a:stretch>
            <a:fillRect/>
          </a:stretch>
        </p:blipFill>
        <p:spPr bwMode="auto">
          <a:xfrm>
            <a:off x="152400" y="1295400"/>
            <a:ext cx="1142999" cy="1043607"/>
          </a:xfrm>
          <a:prstGeom prst="rect">
            <a:avLst/>
          </a:prstGeom>
          <a:noFill/>
        </p:spPr>
      </p:pic>
      <p:pic>
        <p:nvPicPr>
          <p:cNvPr id="2056" name="Picture 8" descr="http://img.hisupplier.com/var/userImages/2008-06/06/yjeducation_164050.jpg"/>
          <p:cNvPicPr>
            <a:picLocks noChangeAspect="1" noChangeArrowheads="1"/>
          </p:cNvPicPr>
          <p:nvPr/>
        </p:nvPicPr>
        <p:blipFill>
          <a:blip r:embed="rId5" cstate="print"/>
          <a:srcRect/>
          <a:stretch>
            <a:fillRect/>
          </a:stretch>
        </p:blipFill>
        <p:spPr bwMode="auto">
          <a:xfrm>
            <a:off x="4267200" y="2133600"/>
            <a:ext cx="1295400" cy="974141"/>
          </a:xfrm>
          <a:prstGeom prst="rect">
            <a:avLst/>
          </a:prstGeom>
          <a:noFill/>
        </p:spPr>
      </p:pic>
      <p:pic>
        <p:nvPicPr>
          <p:cNvPr id="2058" name="Picture 10" descr="http://www.dreamstime.com/old-rusty-nails-thumb18270766.jpg"/>
          <p:cNvPicPr>
            <a:picLocks noChangeAspect="1" noChangeArrowheads="1"/>
          </p:cNvPicPr>
          <p:nvPr/>
        </p:nvPicPr>
        <p:blipFill>
          <a:blip r:embed="rId6" cstate="print"/>
          <a:srcRect/>
          <a:stretch>
            <a:fillRect/>
          </a:stretch>
        </p:blipFill>
        <p:spPr bwMode="auto">
          <a:xfrm>
            <a:off x="4419600" y="3886200"/>
            <a:ext cx="1219200" cy="1121664"/>
          </a:xfrm>
          <a:prstGeom prst="rect">
            <a:avLst/>
          </a:prstGeom>
          <a:noFill/>
        </p:spPr>
      </p:pic>
      <p:sp>
        <p:nvSpPr>
          <p:cNvPr id="15" name="TextBox 14"/>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SC.8.P.8.4</a:t>
            </a:r>
            <a:endParaRPr lang="en-US" dirty="0">
              <a:solidFill>
                <a:schemeClr val="tx2">
                  <a:lumMod val="75000"/>
                </a:schemeClr>
              </a:solidFill>
            </a:endParaRPr>
          </a:p>
        </p:txBody>
      </p:sp>
      <p:sp>
        <p:nvSpPr>
          <p:cNvPr id="10" name="Slide Number Placeholder 9"/>
          <p:cNvSpPr>
            <a:spLocks noGrp="1"/>
          </p:cNvSpPr>
          <p:nvPr>
            <p:ph type="sldNum" sz="quarter" idx="12"/>
          </p:nvPr>
        </p:nvSpPr>
        <p:spPr/>
        <p:txBody>
          <a:bodyPr/>
          <a:lstStyle/>
          <a:p>
            <a:fld id="{BCDEDF1F-DF55-4DDE-BCEB-9257A28D3A73}"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2084"/>
            <a:ext cx="8839200" cy="958516"/>
          </a:xfrm>
        </p:spPr>
        <p:txBody>
          <a:bodyPr/>
          <a:lstStyle/>
          <a:p>
            <a:r>
              <a:rPr lang="en-US" dirty="0" smtClean="0">
                <a:solidFill>
                  <a:schemeClr val="tx1"/>
                </a:solidFill>
              </a:rPr>
              <a:t>Density</a:t>
            </a:r>
            <a:endParaRPr lang="en-US" dirty="0">
              <a:solidFill>
                <a:schemeClr val="tx1"/>
              </a:solidFill>
            </a:endParaRPr>
          </a:p>
        </p:txBody>
      </p:sp>
      <p:sp>
        <p:nvSpPr>
          <p:cNvPr id="3" name="Content Placeholder 2"/>
          <p:cNvSpPr>
            <a:spLocks noGrp="1"/>
          </p:cNvSpPr>
          <p:nvPr>
            <p:ph idx="1"/>
          </p:nvPr>
        </p:nvSpPr>
        <p:spPr>
          <a:xfrm>
            <a:off x="381000" y="838200"/>
            <a:ext cx="8229600" cy="4525963"/>
          </a:xfrm>
        </p:spPr>
        <p:txBody>
          <a:bodyPr/>
          <a:lstStyle/>
          <a:p>
            <a:pPr marL="0" indent="0">
              <a:buNone/>
            </a:pPr>
            <a:r>
              <a:rPr lang="en-US" dirty="0" smtClean="0">
                <a:solidFill>
                  <a:schemeClr val="tx1"/>
                </a:solidFill>
                <a:latin typeface="Arial Narrow" pitchFamily="34" charset="0"/>
              </a:rPr>
              <a:t>What happens to the density of a block when you change the volume?  What happens to the mass?</a:t>
            </a:r>
            <a:endParaRPr lang="en-US" dirty="0">
              <a:solidFill>
                <a:schemeClr val="tx1"/>
              </a:solidFill>
              <a:latin typeface="Arial Narrow" pitchFamily="34" charset="0"/>
            </a:endParaRPr>
          </a:p>
        </p:txBody>
      </p:sp>
      <p:sp>
        <p:nvSpPr>
          <p:cNvPr id="4" name="TextBox 3"/>
          <p:cNvSpPr txBox="1"/>
          <p:nvPr/>
        </p:nvSpPr>
        <p:spPr>
          <a:xfrm>
            <a:off x="0" y="6400800"/>
            <a:ext cx="1676400" cy="369332"/>
          </a:xfrm>
          <a:prstGeom prst="rect">
            <a:avLst/>
          </a:prstGeom>
          <a:noFill/>
        </p:spPr>
        <p:txBody>
          <a:bodyPr wrap="square" rtlCol="0">
            <a:spAutoFit/>
          </a:bodyPr>
          <a:lstStyle/>
          <a:p>
            <a:r>
              <a:rPr lang="en-US" smtClean="0">
                <a:solidFill>
                  <a:schemeClr val="tx2">
                    <a:lumMod val="75000"/>
                  </a:schemeClr>
                </a:solidFill>
              </a:rPr>
              <a:t>SC.8.P.8.3</a:t>
            </a:r>
            <a:endParaRPr lang="en-US" dirty="0">
              <a:solidFill>
                <a:schemeClr val="tx2">
                  <a:lumMod val="75000"/>
                </a:schemeClr>
              </a:solidFill>
            </a:endParaRPr>
          </a:p>
        </p:txBody>
      </p:sp>
      <p:pic>
        <p:nvPicPr>
          <p:cNvPr id="18434" name="Picture 2" descr="http://www.grc.nasa.gov/WWW/k-12/airplane/Images/flude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95688"/>
            <a:ext cx="6477000" cy="4862312"/>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s://encrypted-tbn1.gstatic.com/images?q=tbn:ANd9GcRq9GTlNKPY7Ce6sent-QPyJGdrOU_867LKwU6dLiIepHiKYwqvp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905000"/>
            <a:ext cx="1905000" cy="12668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781800" y="3657600"/>
            <a:ext cx="2209800" cy="2400657"/>
          </a:xfrm>
          <a:prstGeom prst="rect">
            <a:avLst/>
          </a:prstGeom>
          <a:noFill/>
        </p:spPr>
        <p:txBody>
          <a:bodyPr wrap="square" rtlCol="0">
            <a:spAutoFit/>
          </a:bodyPr>
          <a:lstStyle/>
          <a:p>
            <a:r>
              <a:rPr lang="en-US" sz="2500" b="1" dirty="0" smtClean="0"/>
              <a:t>How much mass is there if the density is 12 g/mL and the volume is 2 mL?</a:t>
            </a:r>
            <a:endParaRPr lang="en-US" sz="2500" b="1" dirty="0"/>
          </a:p>
        </p:txBody>
      </p:sp>
      <p:sp>
        <p:nvSpPr>
          <p:cNvPr id="7" name="Slide Number Placeholder 6"/>
          <p:cNvSpPr>
            <a:spLocks noGrp="1"/>
          </p:cNvSpPr>
          <p:nvPr>
            <p:ph type="sldNum" sz="quarter" idx="12"/>
          </p:nvPr>
        </p:nvSpPr>
        <p:spPr/>
        <p:txBody>
          <a:bodyPr/>
          <a:lstStyle/>
          <a:p>
            <a:fld id="{BCDEDF1F-DF55-4DDE-BCEB-9257A28D3A73}"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lstStyle/>
          <a:p>
            <a:r>
              <a:rPr lang="en-US" dirty="0" smtClean="0">
                <a:solidFill>
                  <a:schemeClr val="tx1"/>
                </a:solidFill>
              </a:rPr>
              <a:t>Hypotheses</a:t>
            </a:r>
            <a:endParaRPr lang="en-US" dirty="0">
              <a:solidFill>
                <a:schemeClr val="tx1"/>
              </a:solidFill>
            </a:endParaRPr>
          </a:p>
        </p:txBody>
      </p:sp>
      <p:sp>
        <p:nvSpPr>
          <p:cNvPr id="3" name="Content Placeholder 2"/>
          <p:cNvSpPr>
            <a:spLocks noGrp="1"/>
          </p:cNvSpPr>
          <p:nvPr>
            <p:ph idx="1"/>
          </p:nvPr>
        </p:nvSpPr>
        <p:spPr>
          <a:xfrm>
            <a:off x="457200" y="1066801"/>
            <a:ext cx="8229600" cy="3810000"/>
          </a:xfrm>
        </p:spPr>
        <p:txBody>
          <a:bodyPr/>
          <a:lstStyle/>
          <a:p>
            <a:r>
              <a:rPr lang="en-US" dirty="0" smtClean="0">
                <a:solidFill>
                  <a:schemeClr val="tx1"/>
                </a:solidFill>
                <a:latin typeface="+mj-lt"/>
              </a:rPr>
              <a:t>Kathryn wants to keep squirrels from eating the bird feed she puts out for the birds in her yard.  She decides to conduct an experiment to see which types of feed the squirrels seem to prefer.  Based on her observations, she hypothesizes that the squirrels prefer when berries are in the feed. </a:t>
            </a:r>
            <a:endParaRPr lang="en-US" dirty="0">
              <a:solidFill>
                <a:schemeClr val="tx1"/>
              </a:solidFill>
              <a:latin typeface="+mj-lt"/>
            </a:endParaRPr>
          </a:p>
        </p:txBody>
      </p:sp>
      <p:sp>
        <p:nvSpPr>
          <p:cNvPr id="4" name="TextBox 3"/>
          <p:cNvSpPr txBox="1"/>
          <p:nvPr/>
        </p:nvSpPr>
        <p:spPr>
          <a:xfrm>
            <a:off x="457200" y="5105400"/>
            <a:ext cx="8382000" cy="1815882"/>
          </a:xfrm>
          <a:prstGeom prst="rect">
            <a:avLst/>
          </a:prstGeom>
          <a:solidFill>
            <a:schemeClr val="bg1"/>
          </a:solidFill>
        </p:spPr>
        <p:txBody>
          <a:bodyPr wrap="square" rtlCol="0">
            <a:spAutoFit/>
          </a:bodyPr>
          <a:lstStyle/>
          <a:p>
            <a:pPr algn="ctr"/>
            <a:r>
              <a:rPr lang="en-US" sz="2800" b="1" dirty="0" smtClean="0">
                <a:latin typeface="Arial" pitchFamily="34" charset="0"/>
                <a:cs typeface="Arial" pitchFamily="34" charset="0"/>
              </a:rPr>
              <a:t>Why was it important for Kathryn to generate a hypothesis prior to starting her experiment?</a:t>
            </a:r>
          </a:p>
          <a:p>
            <a:pPr algn="ctr"/>
            <a:endParaRPr lang="en-US" sz="2800" dirty="0" smtClean="0">
              <a:latin typeface="Arial" pitchFamily="34" charset="0"/>
              <a:cs typeface="Arial" pitchFamily="34" charset="0"/>
            </a:endParaRPr>
          </a:p>
          <a:p>
            <a:pPr algn="ctr"/>
            <a:endParaRPr lang="en-US" sz="2800" dirty="0">
              <a:latin typeface="Arial" pitchFamily="34" charset="0"/>
              <a:cs typeface="Arial" pitchFamily="34" charset="0"/>
            </a:endParaRPr>
          </a:p>
        </p:txBody>
      </p:sp>
      <p:sp>
        <p:nvSpPr>
          <p:cNvPr id="5" name="TextBox 4"/>
          <p:cNvSpPr txBox="1"/>
          <p:nvPr/>
        </p:nvSpPr>
        <p:spPr>
          <a:xfrm>
            <a:off x="0" y="6400800"/>
            <a:ext cx="2362200" cy="369332"/>
          </a:xfrm>
          <a:prstGeom prst="rect">
            <a:avLst/>
          </a:prstGeom>
          <a:noFill/>
        </p:spPr>
        <p:txBody>
          <a:bodyPr wrap="square" rtlCol="0">
            <a:spAutoFit/>
          </a:bodyPr>
          <a:lstStyle/>
          <a:p>
            <a:r>
              <a:rPr lang="en-US" dirty="0" smtClean="0">
                <a:solidFill>
                  <a:schemeClr val="tx2">
                    <a:lumMod val="75000"/>
                  </a:schemeClr>
                </a:solidFill>
              </a:rPr>
              <a:t>SC.8.N.1.4</a:t>
            </a:r>
            <a:endParaRPr lang="en-US" dirty="0">
              <a:solidFill>
                <a:schemeClr val="tx2">
                  <a:lumMod val="75000"/>
                </a:schemeClr>
              </a:solidFill>
            </a:endParaRPr>
          </a:p>
        </p:txBody>
      </p:sp>
      <p:sp>
        <p:nvSpPr>
          <p:cNvPr id="7" name="Slide Number Placeholder 6"/>
          <p:cNvSpPr>
            <a:spLocks noGrp="1"/>
          </p:cNvSpPr>
          <p:nvPr>
            <p:ph type="sldNum" sz="quarter" idx="12"/>
          </p:nvPr>
        </p:nvSpPr>
        <p:spPr/>
        <p:txBody>
          <a:bodyPr/>
          <a:lstStyle/>
          <a:p>
            <a:fld id="{BCDEDF1F-DF55-4DDE-BCEB-9257A28D3A73}"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Atoms and Elements</a:t>
            </a:r>
            <a:endParaRPr lang="en-US" dirty="0">
              <a:solidFill>
                <a:schemeClr val="tx1"/>
              </a:solidFill>
            </a:endParaRPr>
          </a:p>
        </p:txBody>
      </p:sp>
      <p:pic>
        <p:nvPicPr>
          <p:cNvPr id="96258" name="Picture 2" descr="http://www.universetoday.com/wp-content/uploads/2010/02/c-atom_e.gif"/>
          <p:cNvPicPr>
            <a:picLocks noChangeAspect="1" noChangeArrowheads="1"/>
          </p:cNvPicPr>
          <p:nvPr/>
        </p:nvPicPr>
        <p:blipFill>
          <a:blip r:embed="rId2" cstate="print"/>
          <a:srcRect r="30667"/>
          <a:stretch>
            <a:fillRect/>
          </a:stretch>
        </p:blipFill>
        <p:spPr bwMode="auto">
          <a:xfrm>
            <a:off x="1524000" y="1752600"/>
            <a:ext cx="2092147" cy="2514600"/>
          </a:xfrm>
          <a:prstGeom prst="rect">
            <a:avLst/>
          </a:prstGeom>
          <a:noFill/>
        </p:spPr>
      </p:pic>
      <p:pic>
        <p:nvPicPr>
          <p:cNvPr id="96260" name="Picture 4" descr="http://www.yellowtang.org/images/nitrogen_c_la_784.jpg"/>
          <p:cNvPicPr>
            <a:picLocks noChangeAspect="1" noChangeArrowheads="1"/>
          </p:cNvPicPr>
          <p:nvPr/>
        </p:nvPicPr>
        <p:blipFill>
          <a:blip r:embed="rId3" cstate="print"/>
          <a:srcRect/>
          <a:stretch>
            <a:fillRect/>
          </a:stretch>
        </p:blipFill>
        <p:spPr bwMode="auto">
          <a:xfrm>
            <a:off x="5334000" y="1828800"/>
            <a:ext cx="1964184" cy="2514600"/>
          </a:xfrm>
          <a:prstGeom prst="rect">
            <a:avLst/>
          </a:prstGeom>
          <a:noFill/>
        </p:spPr>
      </p:pic>
      <p:sp>
        <p:nvSpPr>
          <p:cNvPr id="6" name="TextBox 5"/>
          <p:cNvSpPr txBox="1"/>
          <p:nvPr/>
        </p:nvSpPr>
        <p:spPr>
          <a:xfrm>
            <a:off x="304800" y="4953000"/>
            <a:ext cx="8610600" cy="2062103"/>
          </a:xfrm>
          <a:prstGeom prst="rect">
            <a:avLst/>
          </a:prstGeom>
          <a:solidFill>
            <a:schemeClr val="bg1"/>
          </a:solidFill>
        </p:spPr>
        <p:txBody>
          <a:bodyPr wrap="square" rtlCol="0">
            <a:spAutoFit/>
          </a:bodyPr>
          <a:lstStyle/>
          <a:p>
            <a:pPr algn="ctr"/>
            <a:r>
              <a:rPr lang="en-US" sz="3200" dirty="0" smtClean="0">
                <a:latin typeface="Arial" pitchFamily="34" charset="0"/>
                <a:cs typeface="Arial" pitchFamily="34" charset="0"/>
              </a:rPr>
              <a:t>Label the parts of the atoms above.  What is the difference between a Carbon atom and a Nitrogen atom?</a:t>
            </a:r>
          </a:p>
          <a:p>
            <a:pPr algn="ctr"/>
            <a:endParaRPr lang="en-US" sz="3200" dirty="0">
              <a:latin typeface="Arial" pitchFamily="34" charset="0"/>
              <a:cs typeface="Arial" pitchFamily="34" charset="0"/>
            </a:endParaRPr>
          </a:p>
        </p:txBody>
      </p:sp>
      <p:sp>
        <p:nvSpPr>
          <p:cNvPr id="7" name="TextBox 6"/>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SC.8.P.8.7</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BCDEDF1F-DF55-4DDE-BCEB-9257A28D3A73}"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Elements and Compounds</a:t>
            </a:r>
            <a:endParaRPr lang="en-US" dirty="0">
              <a:solidFill>
                <a:schemeClr val="tx1"/>
              </a:solidFill>
            </a:endParaRPr>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SC.8.P.8.5</a:t>
            </a:r>
            <a:endParaRPr lang="en-US" dirty="0">
              <a:solidFill>
                <a:schemeClr val="tx2">
                  <a:lumMod val="75000"/>
                </a:schemeClr>
              </a:solidFill>
            </a:endParaRPr>
          </a:p>
        </p:txBody>
      </p:sp>
      <p:sp>
        <p:nvSpPr>
          <p:cNvPr id="5" name="Rectangle 4"/>
          <p:cNvSpPr/>
          <p:nvPr/>
        </p:nvSpPr>
        <p:spPr>
          <a:xfrm>
            <a:off x="457200" y="1752600"/>
            <a:ext cx="2361609" cy="1323439"/>
          </a:xfrm>
          <a:prstGeom prst="rect">
            <a:avLst/>
          </a:prstGeom>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Hydrogen </a:t>
            </a:r>
          </a:p>
          <a:p>
            <a:pPr algn="ct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Oxygen</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Rectangle 5"/>
          <p:cNvSpPr/>
          <p:nvPr/>
        </p:nvSpPr>
        <p:spPr>
          <a:xfrm>
            <a:off x="3276600" y="1752600"/>
            <a:ext cx="2347116" cy="1323439"/>
          </a:xfrm>
          <a:prstGeom prst="rect">
            <a:avLst/>
          </a:prstGeom>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Sodium </a:t>
            </a:r>
          </a:p>
          <a:p>
            <a:pPr algn="ct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Chlorine</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Rectangle 6"/>
          <p:cNvSpPr/>
          <p:nvPr/>
        </p:nvSpPr>
        <p:spPr>
          <a:xfrm>
            <a:off x="6019800" y="1447800"/>
            <a:ext cx="2731902" cy="1938992"/>
          </a:xfrm>
          <a:prstGeom prst="rect">
            <a:avLst/>
          </a:prstGeom>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Carbon </a:t>
            </a:r>
          </a:p>
          <a:p>
            <a:pPr algn="ct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Hydrogen </a:t>
            </a:r>
          </a:p>
          <a:p>
            <a:pPr algn="ct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Oxygen</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 name="Rectangle 7"/>
          <p:cNvSpPr/>
          <p:nvPr/>
        </p:nvSpPr>
        <p:spPr>
          <a:xfrm>
            <a:off x="6400800" y="3810000"/>
            <a:ext cx="1949766" cy="923330"/>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Water</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p:cNvSpPr/>
          <p:nvPr/>
        </p:nvSpPr>
        <p:spPr>
          <a:xfrm>
            <a:off x="990600" y="3810000"/>
            <a:ext cx="1263487" cy="923330"/>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Salt</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Rectangle 9"/>
          <p:cNvSpPr/>
          <p:nvPr/>
        </p:nvSpPr>
        <p:spPr>
          <a:xfrm>
            <a:off x="3581400" y="3810000"/>
            <a:ext cx="1788631" cy="923330"/>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Sugar</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TextBox 11"/>
          <p:cNvSpPr txBox="1"/>
          <p:nvPr/>
        </p:nvSpPr>
        <p:spPr>
          <a:xfrm>
            <a:off x="304800" y="5029200"/>
            <a:ext cx="8686800" cy="1938992"/>
          </a:xfrm>
          <a:prstGeom prst="rect">
            <a:avLst/>
          </a:prstGeom>
          <a:solidFill>
            <a:schemeClr val="bg1"/>
          </a:solidFill>
        </p:spPr>
        <p:txBody>
          <a:bodyPr wrap="square" rtlCol="0">
            <a:spAutoFit/>
          </a:bodyPr>
          <a:lstStyle/>
          <a:p>
            <a:pPr algn="ctr"/>
            <a:r>
              <a:rPr lang="en-US" sz="4000" dirty="0" smtClean="0">
                <a:latin typeface="Arial" pitchFamily="34" charset="0"/>
                <a:cs typeface="Arial" pitchFamily="34" charset="0"/>
              </a:rPr>
              <a:t>Match the elements (in blue) to the compounds (in red) that they create.</a:t>
            </a:r>
          </a:p>
          <a:p>
            <a:pPr algn="ctr"/>
            <a:endParaRPr lang="en-US" sz="4000" dirty="0">
              <a:latin typeface="Arial" pitchFamily="34" charset="0"/>
              <a:cs typeface="Arial" pitchFamily="34" charset="0"/>
            </a:endParaRPr>
          </a:p>
        </p:txBody>
      </p:sp>
      <p:sp>
        <p:nvSpPr>
          <p:cNvPr id="11" name="Slide Number Placeholder 10"/>
          <p:cNvSpPr>
            <a:spLocks noGrp="1"/>
          </p:cNvSpPr>
          <p:nvPr>
            <p:ph type="sldNum" sz="quarter" idx="12"/>
          </p:nvPr>
        </p:nvSpPr>
        <p:spPr/>
        <p:txBody>
          <a:bodyPr/>
          <a:lstStyle/>
          <a:p>
            <a:fld id="{BCDEDF1F-DF55-4DDE-BCEB-9257A28D3A73}"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2084"/>
            <a:ext cx="8839200" cy="870284"/>
          </a:xfrm>
        </p:spPr>
        <p:txBody>
          <a:bodyPr>
            <a:normAutofit/>
          </a:bodyPr>
          <a:lstStyle/>
          <a:p>
            <a:r>
              <a:rPr lang="en-US" dirty="0" smtClean="0">
                <a:solidFill>
                  <a:schemeClr val="tx1"/>
                </a:solidFill>
              </a:rPr>
              <a:t>Pure Substances </a:t>
            </a:r>
            <a:r>
              <a:rPr lang="en-US" dirty="0" err="1" smtClean="0">
                <a:solidFill>
                  <a:schemeClr val="tx1"/>
                </a:solidFill>
              </a:rPr>
              <a:t>vs</a:t>
            </a:r>
            <a:r>
              <a:rPr lang="en-US" dirty="0" smtClean="0">
                <a:solidFill>
                  <a:schemeClr val="tx1"/>
                </a:solidFill>
              </a:rPr>
              <a:t> Mixtures</a:t>
            </a:r>
            <a:endParaRPr lang="en-US" dirty="0">
              <a:solidFill>
                <a:schemeClr val="tx1"/>
              </a:solidFill>
            </a:endParaRPr>
          </a:p>
        </p:txBody>
      </p:sp>
      <p:sp>
        <p:nvSpPr>
          <p:cNvPr id="3" name="Content Placeholder 2"/>
          <p:cNvSpPr>
            <a:spLocks noGrp="1"/>
          </p:cNvSpPr>
          <p:nvPr>
            <p:ph idx="1"/>
          </p:nvPr>
        </p:nvSpPr>
        <p:spPr>
          <a:xfrm>
            <a:off x="266700" y="727868"/>
            <a:ext cx="8763000" cy="4525963"/>
          </a:xfrm>
        </p:spPr>
        <p:txBody>
          <a:bodyPr/>
          <a:lstStyle/>
          <a:p>
            <a:pPr marL="0" indent="0">
              <a:buNone/>
            </a:pPr>
            <a:r>
              <a:rPr lang="en-US" dirty="0" smtClean="0">
                <a:solidFill>
                  <a:schemeClr val="tx1"/>
                </a:solidFill>
                <a:latin typeface="Arial Narrow" pitchFamily="34" charset="0"/>
                <a:ea typeface="Arial Unicode MS" pitchFamily="34" charset="-128"/>
                <a:cs typeface="Arial Unicode MS" pitchFamily="34" charset="-128"/>
              </a:rPr>
              <a:t>What is the main difference between a compound and a mixture?</a:t>
            </a:r>
            <a:endParaRPr lang="en-US" dirty="0">
              <a:solidFill>
                <a:schemeClr val="tx1"/>
              </a:solidFill>
              <a:latin typeface="Arial Narrow" pitchFamily="34" charset="0"/>
              <a:ea typeface="Arial Unicode MS" pitchFamily="34" charset="-128"/>
              <a:cs typeface="Arial Unicode MS" pitchFamily="34" charset="-128"/>
            </a:endParaRPr>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SC.8.P.8.9</a:t>
            </a:r>
            <a:endParaRPr lang="en-US" dirty="0">
              <a:solidFill>
                <a:schemeClr val="tx2">
                  <a:lumMod val="75000"/>
                </a:schemeClr>
              </a:solidFill>
            </a:endParaRPr>
          </a:p>
        </p:txBody>
      </p:sp>
      <p:pic>
        <p:nvPicPr>
          <p:cNvPr id="17410" name="Picture 2" descr="http://hrsbstaff.ednet.ns.ca/dawsonrj/11%20Chem/112%20Chem/Lab%20Activity/Intro%20to%20matter%20classification_files/image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7181487"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s://encrypted-tbn0.gstatic.com/images?q=tbn:ANd9GcQonaImPJCI9DAJxPAjOoRZtYmsUAw-2I17o-0dpVDAT_lRnMEVx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219200"/>
            <a:ext cx="6395022" cy="22098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BCDEDF1F-DF55-4DDE-BCEB-9257A28D3A73}"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Solutions</a:t>
            </a:r>
            <a:endParaRPr lang="en-US" dirty="0">
              <a:solidFill>
                <a:schemeClr val="tx1"/>
              </a:solidFill>
            </a:endParaRPr>
          </a:p>
        </p:txBody>
      </p:sp>
      <p:pic>
        <p:nvPicPr>
          <p:cNvPr id="102406" name="Picture 6" descr="http://x68.xanga.com/75ef651465430275195223/m219343452.jpg"/>
          <p:cNvPicPr>
            <a:picLocks noChangeAspect="1" noChangeArrowheads="1"/>
          </p:cNvPicPr>
          <p:nvPr/>
        </p:nvPicPr>
        <p:blipFill>
          <a:blip r:embed="rId2" cstate="print"/>
          <a:srcRect/>
          <a:stretch>
            <a:fillRect/>
          </a:stretch>
        </p:blipFill>
        <p:spPr bwMode="auto">
          <a:xfrm>
            <a:off x="3886200" y="1752600"/>
            <a:ext cx="1371600" cy="2557968"/>
          </a:xfrm>
          <a:prstGeom prst="rect">
            <a:avLst/>
          </a:prstGeom>
          <a:noFill/>
        </p:spPr>
      </p:pic>
      <p:pic>
        <p:nvPicPr>
          <p:cNvPr id="102410" name="Picture 10" descr="http://www.prlog.org/10671960-brass-instruments.jpg"/>
          <p:cNvPicPr>
            <a:picLocks noChangeAspect="1" noChangeArrowheads="1"/>
          </p:cNvPicPr>
          <p:nvPr/>
        </p:nvPicPr>
        <p:blipFill>
          <a:blip r:embed="rId3" cstate="print"/>
          <a:srcRect/>
          <a:stretch>
            <a:fillRect/>
          </a:stretch>
        </p:blipFill>
        <p:spPr bwMode="auto">
          <a:xfrm>
            <a:off x="6400800" y="2057400"/>
            <a:ext cx="2209800" cy="2209801"/>
          </a:xfrm>
          <a:prstGeom prst="rect">
            <a:avLst/>
          </a:prstGeom>
          <a:noFill/>
        </p:spPr>
      </p:pic>
      <p:pic>
        <p:nvPicPr>
          <p:cNvPr id="102414" name="Picture 14" descr="http://www.paksession.com/wp-content/uploads/2011/09/Apple-Juices.jpg"/>
          <p:cNvPicPr>
            <a:picLocks noChangeAspect="1" noChangeArrowheads="1"/>
          </p:cNvPicPr>
          <p:nvPr/>
        </p:nvPicPr>
        <p:blipFill>
          <a:blip r:embed="rId4" cstate="print"/>
          <a:srcRect/>
          <a:stretch>
            <a:fillRect/>
          </a:stretch>
        </p:blipFill>
        <p:spPr bwMode="auto">
          <a:xfrm>
            <a:off x="533400" y="2209800"/>
            <a:ext cx="2362200" cy="1804721"/>
          </a:xfrm>
          <a:prstGeom prst="rect">
            <a:avLst/>
          </a:prstGeom>
          <a:noFill/>
        </p:spPr>
      </p:pic>
      <p:sp>
        <p:nvSpPr>
          <p:cNvPr id="11" name="TextBox 10"/>
          <p:cNvSpPr txBox="1"/>
          <p:nvPr/>
        </p:nvSpPr>
        <p:spPr>
          <a:xfrm>
            <a:off x="0" y="4800600"/>
            <a:ext cx="9144000" cy="1938992"/>
          </a:xfrm>
          <a:prstGeom prst="rect">
            <a:avLst/>
          </a:prstGeom>
          <a:solidFill>
            <a:schemeClr val="bg1"/>
          </a:solidFill>
        </p:spPr>
        <p:txBody>
          <a:bodyPr wrap="square" rtlCol="0">
            <a:spAutoFit/>
          </a:bodyPr>
          <a:lstStyle/>
          <a:p>
            <a:pPr algn="ctr"/>
            <a:r>
              <a:rPr lang="en-US" sz="4000" dirty="0" smtClean="0">
                <a:latin typeface="Arial" pitchFamily="34" charset="0"/>
                <a:cs typeface="Arial" pitchFamily="34" charset="0"/>
              </a:rPr>
              <a:t>Identify the solute and solvent for each of the solutions above as either a solid, liquid, or gas.</a:t>
            </a:r>
            <a:endParaRPr lang="en-US" sz="4000" dirty="0">
              <a:latin typeface="Arial" pitchFamily="34" charset="0"/>
              <a:cs typeface="Arial" pitchFamily="34" charset="0"/>
            </a:endParaRPr>
          </a:p>
        </p:txBody>
      </p:sp>
      <p:sp>
        <p:nvSpPr>
          <p:cNvPr id="12" name="TextBox 11"/>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SC.8.P.8.9</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BCDEDF1F-DF55-4DDE-BCEB-9257A28D3A73}"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Motion of Particles</a:t>
            </a:r>
            <a:endParaRPr lang="en-US" dirty="0">
              <a:solidFill>
                <a:schemeClr val="tx1"/>
              </a:solidFill>
            </a:endParaRPr>
          </a:p>
        </p:txBody>
      </p:sp>
      <p:sp>
        <p:nvSpPr>
          <p:cNvPr id="5" name="Content Placeholder 4"/>
          <p:cNvSpPr>
            <a:spLocks noGrp="1"/>
          </p:cNvSpPr>
          <p:nvPr>
            <p:ph idx="1"/>
          </p:nvPr>
        </p:nvSpPr>
        <p:spPr>
          <a:xfrm>
            <a:off x="457200" y="1371600"/>
            <a:ext cx="8229600" cy="4525963"/>
          </a:xfrm>
        </p:spPr>
        <p:txBody>
          <a:bodyPr/>
          <a:lstStyle/>
          <a:p>
            <a:r>
              <a:rPr lang="en-US" dirty="0" smtClean="0">
                <a:solidFill>
                  <a:schemeClr val="tx1"/>
                </a:solidFill>
              </a:rPr>
              <a:t>How do the particles in gases move differently than those in solids or liquids?</a:t>
            </a:r>
            <a:endParaRPr lang="en-US" dirty="0">
              <a:solidFill>
                <a:schemeClr val="tx1"/>
              </a:solidFill>
            </a:endParaRPr>
          </a:p>
        </p:txBody>
      </p:sp>
      <p:sp>
        <p:nvSpPr>
          <p:cNvPr id="6" name="TextBox 5"/>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SC.8.P.8.1</a:t>
            </a:r>
            <a:endParaRPr lang="en-US" dirty="0">
              <a:solidFill>
                <a:schemeClr val="tx2">
                  <a:lumMod val="75000"/>
                </a:schemeClr>
              </a:solidFill>
            </a:endParaRPr>
          </a:p>
        </p:txBody>
      </p:sp>
      <p:pic>
        <p:nvPicPr>
          <p:cNvPr id="16386" name="Picture 2" descr="http://2.bp.blogspot.com/-dY5dOd_7yGM/TeNlwRZPzDI/AAAAAAAAAKk/B7MqeZsWQ4s/s1600/statesofmatter.PNG"/>
          <p:cNvPicPr>
            <a:picLocks noChangeAspect="1" noChangeArrowheads="1"/>
          </p:cNvPicPr>
          <p:nvPr/>
        </p:nvPicPr>
        <p:blipFill rotWithShape="1">
          <a:blip r:embed="rId3">
            <a:extLst>
              <a:ext uri="{28A0092B-C50C-407E-A947-70E740481C1C}">
                <a14:useLocalDpi xmlns:a14="http://schemas.microsoft.com/office/drawing/2010/main" val="0"/>
              </a:ext>
            </a:extLst>
          </a:blip>
          <a:srcRect t="19333"/>
          <a:stretch/>
        </p:blipFill>
        <p:spPr bwMode="auto">
          <a:xfrm>
            <a:off x="990600" y="2476411"/>
            <a:ext cx="7239000" cy="429372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BCDEDF1F-DF55-4DDE-BCEB-9257A28D3A73}"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Periodic Table</a:t>
            </a:r>
            <a:endParaRPr lang="en-US" dirty="0">
              <a:solidFill>
                <a:schemeClr val="tx1"/>
              </a:solidFill>
            </a:endParaRPr>
          </a:p>
        </p:txBody>
      </p:sp>
      <p:pic>
        <p:nvPicPr>
          <p:cNvPr id="97284" name="Picture 4" descr="http://people.seas.harvard.edu/~jones/ap216/images/bandgap_engineering/periodic_table.gif"/>
          <p:cNvPicPr>
            <a:picLocks noChangeAspect="1" noChangeArrowheads="1"/>
          </p:cNvPicPr>
          <p:nvPr/>
        </p:nvPicPr>
        <p:blipFill>
          <a:blip r:embed="rId2" cstate="print"/>
          <a:srcRect/>
          <a:stretch>
            <a:fillRect/>
          </a:stretch>
        </p:blipFill>
        <p:spPr bwMode="auto">
          <a:xfrm>
            <a:off x="1524000" y="1600200"/>
            <a:ext cx="5362575" cy="2905125"/>
          </a:xfrm>
          <a:prstGeom prst="rect">
            <a:avLst/>
          </a:prstGeom>
          <a:noFill/>
        </p:spPr>
      </p:pic>
      <p:sp>
        <p:nvSpPr>
          <p:cNvPr id="6" name="TextBox 5"/>
          <p:cNvSpPr txBox="1"/>
          <p:nvPr/>
        </p:nvSpPr>
        <p:spPr>
          <a:xfrm>
            <a:off x="76200" y="4800600"/>
            <a:ext cx="8839200" cy="2308324"/>
          </a:xfrm>
          <a:prstGeom prst="rect">
            <a:avLst/>
          </a:prstGeom>
          <a:solidFill>
            <a:schemeClr val="bg1"/>
          </a:solidFill>
        </p:spPr>
        <p:txBody>
          <a:bodyPr wrap="square" rtlCol="0">
            <a:spAutoFit/>
          </a:bodyPr>
          <a:lstStyle/>
          <a:p>
            <a:pPr algn="ctr"/>
            <a:r>
              <a:rPr lang="en-US" sz="3600" dirty="0" smtClean="0">
                <a:latin typeface="Arial" pitchFamily="34" charset="0"/>
                <a:cs typeface="Arial" pitchFamily="34" charset="0"/>
              </a:rPr>
              <a:t>Which of these elements has properties most similar to </a:t>
            </a:r>
            <a:r>
              <a:rPr lang="en-US" sz="3600" b="1" dirty="0" smtClean="0">
                <a:latin typeface="Arial" pitchFamily="34" charset="0"/>
                <a:cs typeface="Arial" pitchFamily="34" charset="0"/>
              </a:rPr>
              <a:t>Magnesium</a:t>
            </a:r>
            <a:r>
              <a:rPr lang="en-US" sz="3600" dirty="0" smtClean="0">
                <a:latin typeface="Arial" pitchFamily="34" charset="0"/>
                <a:cs typeface="Arial" pitchFamily="34" charset="0"/>
              </a:rPr>
              <a:t>: Sodium, Calcium, or Manganese? How do you know?</a:t>
            </a:r>
            <a:endParaRPr lang="en-US" sz="3600" dirty="0">
              <a:latin typeface="Arial" pitchFamily="34" charset="0"/>
              <a:cs typeface="Arial" pitchFamily="34" charset="0"/>
            </a:endParaRPr>
          </a:p>
        </p:txBody>
      </p:sp>
      <p:sp>
        <p:nvSpPr>
          <p:cNvPr id="7" name="TextBox 6"/>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SC.8.P.8.6</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BCDEDF1F-DF55-4DDE-BCEB-9257A28D3A73}"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78" y="16933"/>
            <a:ext cx="8839200" cy="821267"/>
          </a:xfrm>
        </p:spPr>
        <p:txBody>
          <a:bodyPr/>
          <a:lstStyle/>
          <a:p>
            <a:r>
              <a:rPr lang="en-US" dirty="0" smtClean="0">
                <a:solidFill>
                  <a:schemeClr val="tx1"/>
                </a:solidFill>
              </a:rPr>
              <a:t>Acids, Bases, and Salts</a:t>
            </a:r>
            <a:endParaRPr lang="en-US" dirty="0">
              <a:solidFill>
                <a:schemeClr val="tx1"/>
              </a:solidFill>
            </a:endParaRPr>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SC.8.P.8.8</a:t>
            </a:r>
            <a:endParaRPr lang="en-US" dirty="0">
              <a:solidFill>
                <a:schemeClr val="tx2">
                  <a:lumMod val="75000"/>
                </a:schemeClr>
              </a:solidFill>
            </a:endParaRPr>
          </a:p>
        </p:txBody>
      </p:sp>
      <p:sp>
        <p:nvSpPr>
          <p:cNvPr id="5" name="Content Placeholder 4"/>
          <p:cNvSpPr>
            <a:spLocks noGrp="1"/>
          </p:cNvSpPr>
          <p:nvPr>
            <p:ph idx="1"/>
          </p:nvPr>
        </p:nvSpPr>
        <p:spPr/>
        <p:txBody>
          <a:bodyPr/>
          <a:lstStyle/>
          <a:p>
            <a:endParaRPr lang="en-US" dirty="0"/>
          </a:p>
        </p:txBody>
      </p:sp>
      <p:pic>
        <p:nvPicPr>
          <p:cNvPr id="15364" name="Picture 4" descr="http://www.chem1.com/acad/webtext/abcon/abcon-images/acid1-1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600" y="3242733"/>
            <a:ext cx="7218757" cy="3581400"/>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https://encrypted-tbn3.gstatic.com/images?q=tbn:ANd9GcSQENUl6BWSipmRaNBDs0tg14xMm5xy_dK1KFHVRMSX5AYLXnt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5855" y="741363"/>
            <a:ext cx="5674245" cy="250137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BCDEDF1F-DF55-4DDE-BCEB-9257A28D3A73}"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Physical </a:t>
            </a:r>
            <a:r>
              <a:rPr lang="en-US" dirty="0" err="1" smtClean="0">
                <a:solidFill>
                  <a:schemeClr val="tx1"/>
                </a:solidFill>
              </a:rPr>
              <a:t>vs</a:t>
            </a:r>
            <a:r>
              <a:rPr lang="en-US" dirty="0" smtClean="0">
                <a:solidFill>
                  <a:schemeClr val="tx1"/>
                </a:solidFill>
              </a:rPr>
              <a:t> Chemical Changes</a:t>
            </a:r>
            <a:endParaRPr lang="en-US" dirty="0">
              <a:solidFill>
                <a:schemeClr val="tx1"/>
              </a:solidFill>
            </a:endParaRPr>
          </a:p>
        </p:txBody>
      </p:sp>
      <p:pic>
        <p:nvPicPr>
          <p:cNvPr id="105474" name="Picture 2" descr="http://sacramentosidetracks.com/wp-content/uploads/2011/04/campfire2.jpg"/>
          <p:cNvPicPr>
            <a:picLocks noChangeAspect="1" noChangeArrowheads="1"/>
          </p:cNvPicPr>
          <p:nvPr/>
        </p:nvPicPr>
        <p:blipFill>
          <a:blip r:embed="rId2" cstate="print"/>
          <a:srcRect/>
          <a:stretch>
            <a:fillRect/>
          </a:stretch>
        </p:blipFill>
        <p:spPr bwMode="auto">
          <a:xfrm>
            <a:off x="228600" y="1981200"/>
            <a:ext cx="2133600" cy="1555067"/>
          </a:xfrm>
          <a:prstGeom prst="rect">
            <a:avLst/>
          </a:prstGeom>
          <a:noFill/>
        </p:spPr>
      </p:pic>
      <p:pic>
        <p:nvPicPr>
          <p:cNvPr id="105478" name="Picture 6" descr="http://thumbs.ifood.tv/files/u12/fried_egg_breaking.jpg"/>
          <p:cNvPicPr>
            <a:picLocks noChangeAspect="1" noChangeArrowheads="1"/>
          </p:cNvPicPr>
          <p:nvPr/>
        </p:nvPicPr>
        <p:blipFill>
          <a:blip r:embed="rId3" cstate="print"/>
          <a:srcRect/>
          <a:stretch>
            <a:fillRect/>
          </a:stretch>
        </p:blipFill>
        <p:spPr bwMode="auto">
          <a:xfrm>
            <a:off x="6705600" y="1981200"/>
            <a:ext cx="2082800" cy="1562100"/>
          </a:xfrm>
          <a:prstGeom prst="rect">
            <a:avLst/>
          </a:prstGeom>
          <a:noFill/>
        </p:spPr>
      </p:pic>
      <p:pic>
        <p:nvPicPr>
          <p:cNvPr id="105480" name="Picture 8" descr="http://www.learner.org/courses/essential/physicalsci/images/s4.ice_melt2.jpg"/>
          <p:cNvPicPr>
            <a:picLocks noChangeAspect="1" noChangeArrowheads="1"/>
          </p:cNvPicPr>
          <p:nvPr/>
        </p:nvPicPr>
        <p:blipFill>
          <a:blip r:embed="rId4" cstate="print"/>
          <a:srcRect/>
          <a:stretch>
            <a:fillRect/>
          </a:stretch>
        </p:blipFill>
        <p:spPr bwMode="auto">
          <a:xfrm>
            <a:off x="2819400" y="1981200"/>
            <a:ext cx="1524000" cy="1524000"/>
          </a:xfrm>
          <a:prstGeom prst="rect">
            <a:avLst/>
          </a:prstGeom>
          <a:noFill/>
        </p:spPr>
      </p:pic>
      <p:pic>
        <p:nvPicPr>
          <p:cNvPr id="105482" name="Picture 10" descr="http://www.robotroom.com/Robot-Contest-Arena/Cutting-paper-board-with-scissors.jpg"/>
          <p:cNvPicPr>
            <a:picLocks noChangeAspect="1" noChangeArrowheads="1"/>
          </p:cNvPicPr>
          <p:nvPr/>
        </p:nvPicPr>
        <p:blipFill>
          <a:blip r:embed="rId5" cstate="print"/>
          <a:srcRect/>
          <a:stretch>
            <a:fillRect/>
          </a:stretch>
        </p:blipFill>
        <p:spPr bwMode="auto">
          <a:xfrm>
            <a:off x="4800600" y="1981200"/>
            <a:ext cx="1447800" cy="1486409"/>
          </a:xfrm>
          <a:prstGeom prst="rect">
            <a:avLst/>
          </a:prstGeom>
          <a:noFill/>
        </p:spPr>
      </p:pic>
      <p:sp>
        <p:nvSpPr>
          <p:cNvPr id="9" name="TextBox 8"/>
          <p:cNvSpPr txBox="1"/>
          <p:nvPr/>
        </p:nvSpPr>
        <p:spPr>
          <a:xfrm>
            <a:off x="0" y="4419600"/>
            <a:ext cx="9144000" cy="2554545"/>
          </a:xfrm>
          <a:prstGeom prst="rect">
            <a:avLst/>
          </a:prstGeom>
          <a:solidFill>
            <a:schemeClr val="bg1"/>
          </a:solidFill>
        </p:spPr>
        <p:txBody>
          <a:bodyPr wrap="square" rtlCol="0">
            <a:spAutoFit/>
          </a:bodyPr>
          <a:lstStyle/>
          <a:p>
            <a:pPr algn="ctr"/>
            <a:r>
              <a:rPr lang="en-US" sz="4000" dirty="0" smtClean="0">
                <a:latin typeface="Arial" pitchFamily="34" charset="0"/>
                <a:cs typeface="Arial" pitchFamily="34" charset="0"/>
              </a:rPr>
              <a:t>Which images above are examples of physical changes and which are chemical changes?  How do you know?</a:t>
            </a:r>
          </a:p>
          <a:p>
            <a:pPr algn="ctr"/>
            <a:endParaRPr lang="en-US" sz="4000" dirty="0">
              <a:latin typeface="Arial" pitchFamily="34" charset="0"/>
              <a:cs typeface="Arial" pitchFamily="34" charset="0"/>
            </a:endParaRPr>
          </a:p>
        </p:txBody>
      </p:sp>
      <p:sp>
        <p:nvSpPr>
          <p:cNvPr id="10" name="TextBox 9"/>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SC.8.P.9.2</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BCDEDF1F-DF55-4DDE-BCEB-9257A28D3A73}"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Conservation of Mass</a:t>
            </a:r>
            <a:endParaRPr lang="en-US" dirty="0">
              <a:solidFill>
                <a:schemeClr val="tx1"/>
              </a:solidFill>
            </a:endParaRPr>
          </a:p>
        </p:txBody>
      </p:sp>
      <p:pic>
        <p:nvPicPr>
          <p:cNvPr id="109580" name="Picture 12" descr="http://3.bp.blogspot.com/-RCReZGvRBeU/TzmQFoqRIYI/AAAAAAAACRE/aOtjjIP7gTM/s1600/plastic-water-bottle.jpg"/>
          <p:cNvPicPr>
            <a:picLocks noChangeAspect="1" noChangeArrowheads="1"/>
          </p:cNvPicPr>
          <p:nvPr/>
        </p:nvPicPr>
        <p:blipFill>
          <a:blip r:embed="rId2" cstate="print"/>
          <a:srcRect l="28718" r="28205"/>
          <a:stretch>
            <a:fillRect/>
          </a:stretch>
        </p:blipFill>
        <p:spPr bwMode="auto">
          <a:xfrm>
            <a:off x="152400" y="2209800"/>
            <a:ext cx="709927" cy="2108654"/>
          </a:xfrm>
          <a:prstGeom prst="rect">
            <a:avLst/>
          </a:prstGeom>
          <a:noFill/>
        </p:spPr>
      </p:pic>
      <p:pic>
        <p:nvPicPr>
          <p:cNvPr id="109582" name="Picture 14" descr="http://blogs.plos.org/bodypolitic/files/2010/09/sugar.jpg"/>
          <p:cNvPicPr>
            <a:picLocks noChangeAspect="1" noChangeArrowheads="1"/>
          </p:cNvPicPr>
          <p:nvPr/>
        </p:nvPicPr>
        <p:blipFill>
          <a:blip r:embed="rId3" cstate="print"/>
          <a:srcRect/>
          <a:stretch>
            <a:fillRect/>
          </a:stretch>
        </p:blipFill>
        <p:spPr bwMode="auto">
          <a:xfrm>
            <a:off x="1066800" y="2133600"/>
            <a:ext cx="1447800" cy="1085850"/>
          </a:xfrm>
          <a:prstGeom prst="rect">
            <a:avLst/>
          </a:prstGeom>
          <a:noFill/>
        </p:spPr>
      </p:pic>
      <p:pic>
        <p:nvPicPr>
          <p:cNvPr id="109584" name="Picture 16" descr="http://3.bp.blogspot.com/-4ZBOT3fyk54/TYvGOmPjT5I/AAAAAAAAH3o/1BWR9ZSEUIE/s1600/yeast-732837.jpg"/>
          <p:cNvPicPr>
            <a:picLocks noChangeAspect="1" noChangeArrowheads="1"/>
          </p:cNvPicPr>
          <p:nvPr/>
        </p:nvPicPr>
        <p:blipFill>
          <a:blip r:embed="rId4" cstate="print"/>
          <a:srcRect l="24000" b="42857"/>
          <a:stretch>
            <a:fillRect/>
          </a:stretch>
        </p:blipFill>
        <p:spPr bwMode="auto">
          <a:xfrm>
            <a:off x="990600" y="3276600"/>
            <a:ext cx="1600200" cy="976964"/>
          </a:xfrm>
          <a:prstGeom prst="rect">
            <a:avLst/>
          </a:prstGeom>
          <a:noFill/>
        </p:spPr>
      </p:pic>
      <p:pic>
        <p:nvPicPr>
          <p:cNvPr id="109586" name="Picture 18" descr="http://blog.hmns.org/wp-content/uploads/2008/05/yeastballoon1.jpg"/>
          <p:cNvPicPr>
            <a:picLocks noChangeAspect="1" noChangeArrowheads="1"/>
          </p:cNvPicPr>
          <p:nvPr/>
        </p:nvPicPr>
        <p:blipFill>
          <a:blip r:embed="rId5" cstate="print"/>
          <a:srcRect/>
          <a:stretch>
            <a:fillRect/>
          </a:stretch>
        </p:blipFill>
        <p:spPr bwMode="auto">
          <a:xfrm>
            <a:off x="6629400" y="2057400"/>
            <a:ext cx="1905000" cy="2459182"/>
          </a:xfrm>
          <a:prstGeom prst="rect">
            <a:avLst/>
          </a:prstGeom>
          <a:noFill/>
        </p:spPr>
      </p:pic>
      <p:pic>
        <p:nvPicPr>
          <p:cNvPr id="109588" name="Picture 20" descr="http://a.rgbimg.com/cache1qbti6/users/c/cr/crisderaud/300/mWl2qXQ.jpg"/>
          <p:cNvPicPr>
            <a:picLocks noChangeAspect="1" noChangeArrowheads="1"/>
          </p:cNvPicPr>
          <p:nvPr/>
        </p:nvPicPr>
        <p:blipFill>
          <a:blip r:embed="rId6" cstate="print"/>
          <a:srcRect/>
          <a:stretch>
            <a:fillRect/>
          </a:stretch>
        </p:blipFill>
        <p:spPr bwMode="auto">
          <a:xfrm rot="5400000">
            <a:off x="2450592" y="2578608"/>
            <a:ext cx="1828800" cy="1243585"/>
          </a:xfrm>
          <a:prstGeom prst="rect">
            <a:avLst/>
          </a:prstGeom>
          <a:noFill/>
        </p:spPr>
      </p:pic>
      <p:sp>
        <p:nvSpPr>
          <p:cNvPr id="15" name="Right Arrow 14"/>
          <p:cNvSpPr/>
          <p:nvPr/>
        </p:nvSpPr>
        <p:spPr>
          <a:xfrm>
            <a:off x="4495800" y="2286000"/>
            <a:ext cx="1905000" cy="144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17833" y="4343400"/>
            <a:ext cx="3291927" cy="646331"/>
          </a:xfrm>
          <a:prstGeom prst="rect">
            <a:avLst/>
          </a:prstGeom>
          <a:noFill/>
        </p:spPr>
        <p:txBody>
          <a:bodyPr wrap="none" lIns="91440" tIns="45720" rIns="91440" bIns="45720">
            <a:spAutoFit/>
          </a:bodyPr>
          <a:lstStyle/>
          <a:p>
            <a:pPr algn="ctr"/>
            <a:r>
              <a:rPr lang="en-U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500 g total mass</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7" name="Rectangle 16"/>
          <p:cNvSpPr/>
          <p:nvPr/>
        </p:nvSpPr>
        <p:spPr>
          <a:xfrm>
            <a:off x="5852073" y="4495800"/>
            <a:ext cx="3291927" cy="646331"/>
          </a:xfrm>
          <a:prstGeom prst="rect">
            <a:avLst/>
          </a:prstGeom>
          <a:noFill/>
        </p:spPr>
        <p:txBody>
          <a:bodyPr wrap="none" lIns="91440" tIns="45720" rIns="91440" bIns="45720">
            <a:spAutoFit/>
          </a:bodyPr>
          <a:lstStyle/>
          <a:p>
            <a:pPr algn="ctr"/>
            <a:r>
              <a:rPr lang="en-U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500 g total mass</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8" name="TextBox 17"/>
          <p:cNvSpPr txBox="1"/>
          <p:nvPr/>
        </p:nvSpPr>
        <p:spPr>
          <a:xfrm>
            <a:off x="152400" y="5105400"/>
            <a:ext cx="8991600" cy="1938992"/>
          </a:xfrm>
          <a:prstGeom prst="rect">
            <a:avLst/>
          </a:prstGeom>
          <a:solidFill>
            <a:schemeClr val="bg1"/>
          </a:solidFill>
        </p:spPr>
        <p:txBody>
          <a:bodyPr wrap="square" rtlCol="0">
            <a:spAutoFit/>
          </a:bodyPr>
          <a:lstStyle/>
          <a:p>
            <a:pPr algn="ctr"/>
            <a:r>
              <a:rPr lang="en-US" sz="3000" dirty="0" smtClean="0">
                <a:latin typeface="Arial" pitchFamily="34" charset="0"/>
                <a:cs typeface="Arial" pitchFamily="34" charset="0"/>
              </a:rPr>
              <a:t>Explain why the total mass is the same before and after the experiment if a gas was formed and inflated the balloon.</a:t>
            </a:r>
          </a:p>
          <a:p>
            <a:pPr algn="ctr"/>
            <a:endParaRPr lang="en-US" sz="3000" dirty="0">
              <a:latin typeface="Arial" pitchFamily="34" charset="0"/>
              <a:cs typeface="Arial" pitchFamily="34" charset="0"/>
            </a:endParaRPr>
          </a:p>
        </p:txBody>
      </p:sp>
      <p:sp>
        <p:nvSpPr>
          <p:cNvPr id="19" name="Rectangle 18"/>
          <p:cNvSpPr/>
          <p:nvPr/>
        </p:nvSpPr>
        <p:spPr>
          <a:xfrm>
            <a:off x="533400" y="1447800"/>
            <a:ext cx="281115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Before reaction</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0" name="Rectangle 19"/>
          <p:cNvSpPr/>
          <p:nvPr/>
        </p:nvSpPr>
        <p:spPr>
          <a:xfrm>
            <a:off x="6324600" y="1371600"/>
            <a:ext cx="2552302"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After reaction</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1" name="TextBox 20"/>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SC.8.P.9.1</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BCDEDF1F-DF55-4DDE-BCEB-9257A28D3A73}"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24200" y="4953000"/>
            <a:ext cx="2743200" cy="205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457200"/>
            <a:ext cx="8839200" cy="1143000"/>
          </a:xfrm>
        </p:spPr>
        <p:txBody>
          <a:bodyPr>
            <a:normAutofit fontScale="90000"/>
          </a:bodyPr>
          <a:lstStyle/>
          <a:p>
            <a:r>
              <a:rPr lang="en-US" dirty="0" smtClean="0">
                <a:solidFill>
                  <a:schemeClr val="tx1"/>
                </a:solidFill>
              </a:rPr>
              <a:t>Temperature and Chemical Changes</a:t>
            </a:r>
            <a:endParaRPr lang="en-US" dirty="0">
              <a:solidFill>
                <a:schemeClr val="tx1"/>
              </a:solidFill>
            </a:endParaRPr>
          </a:p>
        </p:txBody>
      </p:sp>
      <p:sp>
        <p:nvSpPr>
          <p:cNvPr id="3" name="Content Placeholder 2"/>
          <p:cNvSpPr>
            <a:spLocks noGrp="1"/>
          </p:cNvSpPr>
          <p:nvPr>
            <p:ph idx="1"/>
          </p:nvPr>
        </p:nvSpPr>
        <p:spPr>
          <a:xfrm>
            <a:off x="457200" y="1828800"/>
            <a:ext cx="8229600" cy="4297363"/>
          </a:xfrm>
        </p:spPr>
        <p:txBody>
          <a:bodyPr>
            <a:normAutofit lnSpcReduction="10000"/>
          </a:bodyPr>
          <a:lstStyle/>
          <a:p>
            <a:r>
              <a:rPr lang="en-US" dirty="0" smtClean="0">
                <a:solidFill>
                  <a:schemeClr val="tx1"/>
                </a:solidFill>
                <a:latin typeface="Arial Narrow" pitchFamily="34" charset="0"/>
              </a:rPr>
              <a:t>If you increase the temperature of the reactants in a chemical reaction, do you think the reaction will speed up or slow down?</a:t>
            </a:r>
          </a:p>
          <a:p>
            <a:endParaRPr lang="en-US" dirty="0">
              <a:solidFill>
                <a:schemeClr val="tx1"/>
              </a:solidFill>
              <a:latin typeface="Arial Narrow" pitchFamily="34" charset="0"/>
            </a:endParaRPr>
          </a:p>
          <a:p>
            <a:endParaRPr lang="en-US" dirty="0" smtClean="0">
              <a:solidFill>
                <a:schemeClr val="tx1"/>
              </a:solidFill>
              <a:latin typeface="Arial Narrow" pitchFamily="34" charset="0"/>
            </a:endParaRPr>
          </a:p>
          <a:p>
            <a:endParaRPr lang="en-US" dirty="0">
              <a:solidFill>
                <a:schemeClr val="tx1"/>
              </a:solidFill>
              <a:latin typeface="Arial Narrow" pitchFamily="34" charset="0"/>
            </a:endParaRPr>
          </a:p>
          <a:p>
            <a:r>
              <a:rPr lang="en-US" dirty="0" smtClean="0">
                <a:solidFill>
                  <a:schemeClr val="tx1"/>
                </a:solidFill>
                <a:latin typeface="Arial Narrow" pitchFamily="34" charset="0"/>
              </a:rPr>
              <a:t>Answer:  speed up (because particles speed up when heated.</a:t>
            </a:r>
            <a:r>
              <a:rPr lang="en-US" dirty="0" smtClean="0">
                <a:latin typeface="Arial Narrow" pitchFamily="34" charset="0"/>
              </a:rPr>
              <a:t> </a:t>
            </a:r>
            <a:endParaRPr lang="en-US" dirty="0">
              <a:latin typeface="Arial Narrow" pitchFamily="34" charset="0"/>
            </a:endParaRPr>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SC.8.P.9.3</a:t>
            </a:r>
            <a:endParaRPr lang="en-US" dirty="0">
              <a:solidFill>
                <a:schemeClr val="tx2">
                  <a:lumMod val="75000"/>
                </a:schemeClr>
              </a:solidFill>
            </a:endParaRPr>
          </a:p>
        </p:txBody>
      </p:sp>
      <p:pic>
        <p:nvPicPr>
          <p:cNvPr id="14338" name="Picture 2" descr="https://encrypted-tbn1.gstatic.com/images?q=tbn:ANd9GcSrLvPqKtIxRfl9TTgghNza-Q3zvIgWcGvWOQxi5W3AotzjGJZ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971800"/>
            <a:ext cx="2514598"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BCDEDF1F-DF55-4DDE-BCEB-9257A28D3A73}"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60438"/>
          </a:xfrm>
        </p:spPr>
        <p:txBody>
          <a:bodyPr/>
          <a:lstStyle/>
          <a:p>
            <a:r>
              <a:rPr lang="en-US" dirty="0" smtClean="0">
                <a:solidFill>
                  <a:schemeClr val="tx1"/>
                </a:solidFill>
              </a:rPr>
              <a:t>Replication </a:t>
            </a:r>
            <a:r>
              <a:rPr lang="en-US" dirty="0" err="1" smtClean="0">
                <a:solidFill>
                  <a:schemeClr val="tx1"/>
                </a:solidFill>
              </a:rPr>
              <a:t>vs</a:t>
            </a:r>
            <a:r>
              <a:rPr lang="en-US" dirty="0" smtClean="0">
                <a:solidFill>
                  <a:schemeClr val="tx1"/>
                </a:solidFill>
              </a:rPr>
              <a:t> Repetition</a:t>
            </a:r>
            <a:endParaRPr lang="en-US" dirty="0">
              <a:solidFill>
                <a:schemeClr val="tx1"/>
              </a:solidFill>
            </a:endParaRPr>
          </a:p>
        </p:txBody>
      </p:sp>
      <p:sp>
        <p:nvSpPr>
          <p:cNvPr id="3" name="Content Placeholder 2"/>
          <p:cNvSpPr>
            <a:spLocks noGrp="1"/>
          </p:cNvSpPr>
          <p:nvPr>
            <p:ph idx="1"/>
          </p:nvPr>
        </p:nvSpPr>
        <p:spPr>
          <a:xfrm>
            <a:off x="0" y="1295400"/>
            <a:ext cx="9144000" cy="3352800"/>
          </a:xfrm>
        </p:spPr>
        <p:txBody>
          <a:bodyPr>
            <a:normAutofit lnSpcReduction="10000"/>
          </a:bodyPr>
          <a:lstStyle/>
          <a:p>
            <a:pPr>
              <a:buNone/>
            </a:pPr>
            <a:r>
              <a:rPr lang="en-US" sz="2400" dirty="0" smtClean="0">
                <a:solidFill>
                  <a:schemeClr val="tx1"/>
                </a:solidFill>
              </a:rPr>
              <a:t>     </a:t>
            </a:r>
            <a:r>
              <a:rPr lang="en-US" sz="2400" dirty="0" smtClean="0">
                <a:solidFill>
                  <a:schemeClr val="tx1"/>
                </a:solidFill>
                <a:latin typeface="+mj-lt"/>
              </a:rPr>
              <a:t>Elizabeth conducted an experiment to determine the which toy car would travel the fastest down a ramp.  </a:t>
            </a:r>
            <a:r>
              <a:rPr lang="en-US" sz="2400" u="sng" dirty="0" smtClean="0">
                <a:solidFill>
                  <a:schemeClr val="tx1"/>
                </a:solidFill>
                <a:latin typeface="+mj-lt"/>
              </a:rPr>
              <a:t>She sent three different toy cars down a ramp five times each </a:t>
            </a:r>
            <a:r>
              <a:rPr lang="en-US" sz="2400" dirty="0" smtClean="0">
                <a:solidFill>
                  <a:schemeClr val="tx1"/>
                </a:solidFill>
                <a:latin typeface="+mj-lt"/>
              </a:rPr>
              <a:t>and recorded the time it took for the car to reach the bottom of the ramp.  Elizabeth reported to her class that the smallest car had the greatest speed. </a:t>
            </a:r>
            <a:r>
              <a:rPr lang="en-US" sz="2400" u="sng" dirty="0" smtClean="0">
                <a:solidFill>
                  <a:schemeClr val="tx1"/>
                </a:solidFill>
                <a:latin typeface="+mj-lt"/>
              </a:rPr>
              <a:t>After hearing Elizabeth’s results, her classmate Kelley wanted to conduct the same experiment</a:t>
            </a:r>
            <a:r>
              <a:rPr lang="en-US" sz="2400" dirty="0" smtClean="0">
                <a:solidFill>
                  <a:schemeClr val="tx1"/>
                </a:solidFill>
                <a:latin typeface="+mj-lt"/>
              </a:rPr>
              <a:t> because she felt the results might be inaccurate.  Kelley followed Elizabeth’s exact procedures to conduct her own experiment</a:t>
            </a:r>
            <a:r>
              <a:rPr lang="en-US" sz="2400" dirty="0" smtClean="0">
                <a:solidFill>
                  <a:schemeClr val="tx1"/>
                </a:solidFill>
              </a:rPr>
              <a:t>.</a:t>
            </a:r>
            <a:endParaRPr lang="en-US" sz="2400" dirty="0">
              <a:solidFill>
                <a:schemeClr val="tx1"/>
              </a:solidFill>
            </a:endParaRPr>
          </a:p>
        </p:txBody>
      </p:sp>
      <p:sp>
        <p:nvSpPr>
          <p:cNvPr id="4" name="TextBox 3"/>
          <p:cNvSpPr txBox="1"/>
          <p:nvPr/>
        </p:nvSpPr>
        <p:spPr>
          <a:xfrm>
            <a:off x="0" y="4495800"/>
            <a:ext cx="9144000" cy="2554545"/>
          </a:xfrm>
          <a:prstGeom prst="rect">
            <a:avLst/>
          </a:prstGeom>
          <a:solidFill>
            <a:schemeClr val="bg1"/>
          </a:solidFill>
        </p:spPr>
        <p:txBody>
          <a:bodyPr wrap="square" rtlCol="0">
            <a:spAutoFit/>
          </a:bodyPr>
          <a:lstStyle/>
          <a:p>
            <a:pPr algn="ctr"/>
            <a:r>
              <a:rPr lang="en-US" sz="3200" b="1" dirty="0" smtClean="0">
                <a:latin typeface="Arial" pitchFamily="34" charset="0"/>
                <a:cs typeface="Arial" pitchFamily="34" charset="0"/>
              </a:rPr>
              <a:t>Which underlined sentence above is an example of replication and which is an example of repetition?  Why are both activities important for science experimentation?</a:t>
            </a:r>
            <a:endParaRPr lang="en-US" sz="3200" b="1" dirty="0">
              <a:latin typeface="Arial" pitchFamily="34" charset="0"/>
              <a:cs typeface="Arial" pitchFamily="34" charset="0"/>
            </a:endParaRPr>
          </a:p>
        </p:txBody>
      </p:sp>
      <p:sp>
        <p:nvSpPr>
          <p:cNvPr id="5" name="TextBox 4"/>
          <p:cNvSpPr txBox="1"/>
          <p:nvPr/>
        </p:nvSpPr>
        <p:spPr>
          <a:xfrm>
            <a:off x="0" y="6400800"/>
            <a:ext cx="3505200" cy="369332"/>
          </a:xfrm>
          <a:prstGeom prst="rect">
            <a:avLst/>
          </a:prstGeom>
          <a:noFill/>
        </p:spPr>
        <p:txBody>
          <a:bodyPr wrap="square" rtlCol="0">
            <a:spAutoFit/>
          </a:bodyPr>
          <a:lstStyle/>
          <a:p>
            <a:r>
              <a:rPr lang="en-US" dirty="0" smtClean="0">
                <a:solidFill>
                  <a:schemeClr val="tx2">
                    <a:lumMod val="75000"/>
                  </a:schemeClr>
                </a:solidFill>
              </a:rPr>
              <a:t>SC.7.N.1.2, SC.6.N.1.2, SC.8.N.1.2</a:t>
            </a:r>
            <a:endParaRPr lang="en-US" dirty="0">
              <a:solidFill>
                <a:schemeClr val="tx2">
                  <a:lumMod val="75000"/>
                </a:schemeClr>
              </a:solidFill>
            </a:endParaRPr>
          </a:p>
        </p:txBody>
      </p:sp>
      <p:sp>
        <p:nvSpPr>
          <p:cNvPr id="7" name="Slide Number Placeholder 6"/>
          <p:cNvSpPr>
            <a:spLocks noGrp="1"/>
          </p:cNvSpPr>
          <p:nvPr>
            <p:ph type="sldNum" sz="quarter" idx="12"/>
          </p:nvPr>
        </p:nvSpPr>
        <p:spPr/>
        <p:txBody>
          <a:bodyPr/>
          <a:lstStyle/>
          <a:p>
            <a:fld id="{BCDEDF1F-DF55-4DDE-BCEB-9257A28D3A73}"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Sun’s Radiation</a:t>
            </a:r>
            <a:endParaRPr lang="en-US" dirty="0">
              <a:solidFill>
                <a:schemeClr val="tx1"/>
              </a:solidFill>
            </a:endParaRPr>
          </a:p>
        </p:txBody>
      </p:sp>
      <p:pic>
        <p:nvPicPr>
          <p:cNvPr id="110598" name="Picture 6" descr="http://www.clker.com/cliparts/7/f/b/1/1300409626149267238911971486551534036964ivak_decorative_sun.svg.med-md.png"/>
          <p:cNvPicPr>
            <a:picLocks noChangeAspect="1" noChangeArrowheads="1"/>
          </p:cNvPicPr>
          <p:nvPr/>
        </p:nvPicPr>
        <p:blipFill>
          <a:blip r:embed="rId2" cstate="print"/>
          <a:srcRect/>
          <a:stretch>
            <a:fillRect/>
          </a:stretch>
        </p:blipFill>
        <p:spPr bwMode="auto">
          <a:xfrm>
            <a:off x="0" y="685800"/>
            <a:ext cx="2857500" cy="2857500"/>
          </a:xfrm>
          <a:prstGeom prst="rect">
            <a:avLst/>
          </a:prstGeom>
          <a:noFill/>
        </p:spPr>
      </p:pic>
      <p:sp>
        <p:nvSpPr>
          <p:cNvPr id="4" name="Rectangle 3"/>
          <p:cNvSpPr/>
          <p:nvPr/>
        </p:nvSpPr>
        <p:spPr>
          <a:xfrm>
            <a:off x="3043536" y="1371600"/>
            <a:ext cx="2468946" cy="923330"/>
          </a:xfrm>
          <a:prstGeom prst="rect">
            <a:avLst/>
          </a:prstGeom>
          <a:noFill/>
        </p:spPr>
        <p:txBody>
          <a:bodyPr wrap="none" lIns="91440" tIns="45720" rIns="91440" bIns="45720">
            <a:prstTxWarp prst="textChevron">
              <a:avLst/>
            </a:prstTxWarp>
            <a:spAutoFit/>
          </a:bodyPr>
          <a:lstStyle/>
          <a:p>
            <a:pPr algn="ctr"/>
            <a:r>
              <a:rPr lang="en-US" sz="5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Heating</a:t>
            </a:r>
            <a:endParaRPr lang="en-US" sz="5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Rectangle 4"/>
          <p:cNvSpPr/>
          <p:nvPr/>
        </p:nvSpPr>
        <p:spPr>
          <a:xfrm>
            <a:off x="2746412" y="3124200"/>
            <a:ext cx="2582758" cy="923330"/>
          </a:xfrm>
          <a:prstGeom prst="rect">
            <a:avLst/>
          </a:prstGeom>
          <a:noFill/>
        </p:spPr>
        <p:txBody>
          <a:bodyPr wrap="none" lIns="91440" tIns="45720" rIns="91440" bIns="45720">
            <a:prstTxWarp prst="textChevron">
              <a:avLst/>
            </a:prstTxWarp>
            <a:spAutoFit/>
          </a:bodyPr>
          <a:lstStyle/>
          <a:p>
            <a:pPr algn="ctr"/>
            <a:r>
              <a:rPr lang="en-US" sz="5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Coloring</a:t>
            </a:r>
            <a:endParaRPr lang="en-US" sz="5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Rectangle 5"/>
          <p:cNvSpPr/>
          <p:nvPr/>
        </p:nvSpPr>
        <p:spPr>
          <a:xfrm>
            <a:off x="4648200" y="2362200"/>
            <a:ext cx="3174267" cy="923330"/>
          </a:xfrm>
          <a:prstGeom prst="rect">
            <a:avLst/>
          </a:prstGeom>
          <a:noFill/>
        </p:spPr>
        <p:txBody>
          <a:bodyPr wrap="none" lIns="91440" tIns="45720" rIns="91440" bIns="45720">
            <a:prstTxWarp prst="textChevronInverted">
              <a:avLst/>
            </a:prstTxWarp>
            <a:spAutoFit/>
          </a:bodyPr>
          <a:lstStyle/>
          <a:p>
            <a:pPr algn="ctr"/>
            <a:r>
              <a:rPr lang="en-US" sz="54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Damaging</a:t>
            </a:r>
            <a:endParaRPr lang="en-US" sz="5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TextBox 6"/>
          <p:cNvSpPr txBox="1"/>
          <p:nvPr/>
        </p:nvSpPr>
        <p:spPr>
          <a:xfrm>
            <a:off x="228600" y="4648200"/>
            <a:ext cx="8686800" cy="2062103"/>
          </a:xfrm>
          <a:prstGeom prst="rect">
            <a:avLst/>
          </a:prstGeom>
          <a:solidFill>
            <a:schemeClr val="bg1"/>
          </a:solidFill>
        </p:spPr>
        <p:txBody>
          <a:bodyPr wrap="square" rtlCol="0">
            <a:spAutoFit/>
          </a:bodyPr>
          <a:lstStyle/>
          <a:p>
            <a:pPr algn="ctr"/>
            <a:r>
              <a:rPr lang="en-US" sz="3200" dirty="0" smtClean="0">
                <a:latin typeface="Arial" pitchFamily="34" charset="0"/>
                <a:cs typeface="Arial" pitchFamily="34" charset="0"/>
              </a:rPr>
              <a:t>Which word above relates to each of the types of Solar radiation: </a:t>
            </a:r>
            <a:r>
              <a:rPr lang="en-US" sz="3200" u="sng" dirty="0" smtClean="0">
                <a:latin typeface="Arial" pitchFamily="34" charset="0"/>
                <a:cs typeface="Arial" pitchFamily="34" charset="0"/>
              </a:rPr>
              <a:t>Infrared</a:t>
            </a:r>
            <a:r>
              <a:rPr lang="en-US" sz="3200" dirty="0" smtClean="0">
                <a:latin typeface="Arial" pitchFamily="34" charset="0"/>
                <a:cs typeface="Arial" pitchFamily="34" charset="0"/>
              </a:rPr>
              <a:t>, </a:t>
            </a:r>
            <a:r>
              <a:rPr lang="en-US" sz="3200" u="sng" dirty="0" smtClean="0">
                <a:latin typeface="Arial" pitchFamily="34" charset="0"/>
                <a:cs typeface="Arial" pitchFamily="34" charset="0"/>
              </a:rPr>
              <a:t>Visible Light</a:t>
            </a:r>
            <a:r>
              <a:rPr lang="en-US" sz="3200" dirty="0" smtClean="0">
                <a:latin typeface="Arial" pitchFamily="34" charset="0"/>
                <a:cs typeface="Arial" pitchFamily="34" charset="0"/>
              </a:rPr>
              <a:t>, and </a:t>
            </a:r>
            <a:r>
              <a:rPr lang="en-US" sz="3200" u="sng" dirty="0" smtClean="0">
                <a:latin typeface="Arial" pitchFamily="34" charset="0"/>
                <a:cs typeface="Arial" pitchFamily="34" charset="0"/>
              </a:rPr>
              <a:t>Ultraviolet</a:t>
            </a:r>
            <a:r>
              <a:rPr lang="en-US" sz="3200" dirty="0" smtClean="0">
                <a:latin typeface="Arial" pitchFamily="34" charset="0"/>
                <a:cs typeface="Arial" pitchFamily="34" charset="0"/>
              </a:rPr>
              <a:t>?</a:t>
            </a:r>
          </a:p>
          <a:p>
            <a:pPr algn="ctr"/>
            <a:endParaRPr lang="en-US" sz="3200" dirty="0">
              <a:latin typeface="Arial" pitchFamily="34" charset="0"/>
              <a:cs typeface="Arial" pitchFamily="34" charset="0"/>
            </a:endParaRPr>
          </a:p>
        </p:txBody>
      </p:sp>
      <p:sp>
        <p:nvSpPr>
          <p:cNvPr id="8" name="TextBox 7"/>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SC.7.P.10.1</a:t>
            </a:r>
            <a:endParaRPr lang="en-US" dirty="0">
              <a:solidFill>
                <a:schemeClr val="tx2">
                  <a:lumMod val="75000"/>
                </a:schemeClr>
              </a:solidFill>
            </a:endParaRPr>
          </a:p>
        </p:txBody>
      </p:sp>
      <p:sp>
        <p:nvSpPr>
          <p:cNvPr id="9" name="Slide Number Placeholder 8"/>
          <p:cNvSpPr>
            <a:spLocks noGrp="1"/>
          </p:cNvSpPr>
          <p:nvPr>
            <p:ph type="sldNum" sz="quarter" idx="12"/>
          </p:nvPr>
        </p:nvSpPr>
        <p:spPr/>
        <p:txBody>
          <a:bodyPr/>
          <a:lstStyle/>
          <a:p>
            <a:fld id="{BCDEDF1F-DF55-4DDE-BCEB-9257A28D3A73}"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Electromagnetic Spectrum</a:t>
            </a:r>
            <a:endParaRPr lang="en-US" dirty="0">
              <a:solidFill>
                <a:schemeClr val="tx1"/>
              </a:solidFill>
            </a:endParaRPr>
          </a:p>
        </p:txBody>
      </p:sp>
      <p:pic>
        <p:nvPicPr>
          <p:cNvPr id="1028" name="Picture 4" descr="http://inspiredwellnessblog.com/wp-content/uploads/2011/07/Electromagnetic_Spectrum.jpg"/>
          <p:cNvPicPr>
            <a:picLocks noChangeAspect="1" noChangeArrowheads="1"/>
          </p:cNvPicPr>
          <p:nvPr/>
        </p:nvPicPr>
        <p:blipFill>
          <a:blip r:embed="rId2" cstate="print"/>
          <a:srcRect t="9169" b="61032"/>
          <a:stretch>
            <a:fillRect/>
          </a:stretch>
        </p:blipFill>
        <p:spPr bwMode="auto">
          <a:xfrm>
            <a:off x="533400" y="1295400"/>
            <a:ext cx="8229600" cy="1600200"/>
          </a:xfrm>
          <a:prstGeom prst="rect">
            <a:avLst/>
          </a:prstGeom>
          <a:noFill/>
        </p:spPr>
      </p:pic>
      <p:pic>
        <p:nvPicPr>
          <p:cNvPr id="1030" name="Picture 6" descr="http://inspiredwellnessblog.com/wp-content/uploads/2011/07/Electromagnetic_Spectrum.jpg"/>
          <p:cNvPicPr>
            <a:picLocks noChangeAspect="1" noChangeArrowheads="1"/>
          </p:cNvPicPr>
          <p:nvPr/>
        </p:nvPicPr>
        <p:blipFill>
          <a:blip r:embed="rId2" cstate="print"/>
          <a:srcRect t="36676" r="-375" b="42694"/>
          <a:stretch>
            <a:fillRect/>
          </a:stretch>
        </p:blipFill>
        <p:spPr bwMode="auto">
          <a:xfrm>
            <a:off x="533400" y="3048000"/>
            <a:ext cx="8229600" cy="685799"/>
          </a:xfrm>
          <a:prstGeom prst="rect">
            <a:avLst/>
          </a:prstGeom>
          <a:noFill/>
        </p:spPr>
      </p:pic>
      <p:pic>
        <p:nvPicPr>
          <p:cNvPr id="9" name="Picture 6" descr="http://inspiredwellnessblog.com/wp-content/uploads/2011/07/Electromagnetic_Spectrum.jpg"/>
          <p:cNvPicPr>
            <a:picLocks noChangeAspect="1" noChangeArrowheads="1"/>
          </p:cNvPicPr>
          <p:nvPr/>
        </p:nvPicPr>
        <p:blipFill>
          <a:blip r:embed="rId2" cstate="print"/>
          <a:srcRect t="36676" r="-375" b="42694"/>
          <a:stretch>
            <a:fillRect/>
          </a:stretch>
        </p:blipFill>
        <p:spPr bwMode="auto">
          <a:xfrm rot="10800000">
            <a:off x="457200" y="3962400"/>
            <a:ext cx="8305800" cy="685800"/>
          </a:xfrm>
          <a:prstGeom prst="rect">
            <a:avLst/>
          </a:prstGeom>
          <a:noFill/>
        </p:spPr>
      </p:pic>
      <p:sp>
        <p:nvSpPr>
          <p:cNvPr id="10" name="Rectangle 9"/>
          <p:cNvSpPr/>
          <p:nvPr/>
        </p:nvSpPr>
        <p:spPr>
          <a:xfrm>
            <a:off x="1" y="2971800"/>
            <a:ext cx="5334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Rectangle 10"/>
          <p:cNvSpPr/>
          <p:nvPr/>
        </p:nvSpPr>
        <p:spPr>
          <a:xfrm>
            <a:off x="0" y="3810000"/>
            <a:ext cx="5334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TextBox 11"/>
          <p:cNvSpPr txBox="1"/>
          <p:nvPr/>
        </p:nvSpPr>
        <p:spPr>
          <a:xfrm>
            <a:off x="152400" y="5105400"/>
            <a:ext cx="8839200" cy="1938992"/>
          </a:xfrm>
          <a:prstGeom prst="rect">
            <a:avLst/>
          </a:prstGeom>
          <a:solidFill>
            <a:schemeClr val="bg1"/>
          </a:solidFill>
        </p:spPr>
        <p:txBody>
          <a:bodyPr wrap="square" rtlCol="0">
            <a:spAutoFit/>
          </a:bodyPr>
          <a:lstStyle/>
          <a:p>
            <a:pPr algn="ctr"/>
            <a:r>
              <a:rPr lang="en-US" sz="2800" dirty="0" smtClean="0">
                <a:latin typeface="Arial" pitchFamily="34" charset="0"/>
                <a:cs typeface="Arial" pitchFamily="34" charset="0"/>
              </a:rPr>
              <a:t>Which wave image (A or B) is accurate?  Using the terms “wavelength” and “frequency” describe the trends in the waves within the EM Spectrum</a:t>
            </a:r>
            <a:r>
              <a:rPr lang="en-US" sz="3200" dirty="0" smtClean="0">
                <a:latin typeface="Arial" pitchFamily="34" charset="0"/>
                <a:cs typeface="Arial" pitchFamily="34" charset="0"/>
              </a:rPr>
              <a:t>.</a:t>
            </a:r>
          </a:p>
          <a:p>
            <a:pPr algn="ctr"/>
            <a:endParaRPr lang="en-US" sz="3200" dirty="0">
              <a:latin typeface="Arial" pitchFamily="34" charset="0"/>
              <a:cs typeface="Arial" pitchFamily="34" charset="0"/>
            </a:endParaRPr>
          </a:p>
        </p:txBody>
      </p:sp>
      <p:sp>
        <p:nvSpPr>
          <p:cNvPr id="13" name="TextBox 12"/>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SC.8.E.5.11</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BCDEDF1F-DF55-4DDE-BCEB-9257A28D3A73}"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Speed of Waves</a:t>
            </a:r>
            <a:endParaRPr lang="en-US" dirty="0">
              <a:solidFill>
                <a:schemeClr val="tx1"/>
              </a:solidFill>
            </a:endParaRPr>
          </a:p>
        </p:txBody>
      </p:sp>
      <p:pic>
        <p:nvPicPr>
          <p:cNvPr id="1032" name="Picture 8" descr="http://www.visualphotos.com/photo/2x2006280/glass_of_water_thf00085.jpg"/>
          <p:cNvPicPr>
            <a:picLocks noChangeAspect="1" noChangeArrowheads="1"/>
          </p:cNvPicPr>
          <p:nvPr/>
        </p:nvPicPr>
        <p:blipFill>
          <a:blip r:embed="rId2" cstate="print"/>
          <a:srcRect l="23371" t="11628" r="19101" b="19767"/>
          <a:stretch>
            <a:fillRect/>
          </a:stretch>
        </p:blipFill>
        <p:spPr bwMode="auto">
          <a:xfrm>
            <a:off x="3657600" y="1447800"/>
            <a:ext cx="1600200" cy="2950369"/>
          </a:xfrm>
          <a:prstGeom prst="rect">
            <a:avLst/>
          </a:prstGeom>
          <a:noFill/>
        </p:spPr>
      </p:pic>
      <p:sp>
        <p:nvSpPr>
          <p:cNvPr id="8" name="Right Arrow 7"/>
          <p:cNvSpPr/>
          <p:nvPr/>
        </p:nvSpPr>
        <p:spPr>
          <a:xfrm rot="691346">
            <a:off x="949595" y="1776573"/>
            <a:ext cx="2590800" cy="613787"/>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Light Wave</a:t>
            </a:r>
            <a:endParaRPr lang="en-US" dirty="0">
              <a:solidFill>
                <a:schemeClr val="tx1"/>
              </a:solidFill>
            </a:endParaRPr>
          </a:p>
        </p:txBody>
      </p:sp>
      <p:sp>
        <p:nvSpPr>
          <p:cNvPr id="9" name="TextBox 8"/>
          <p:cNvSpPr txBox="1"/>
          <p:nvPr/>
        </p:nvSpPr>
        <p:spPr>
          <a:xfrm>
            <a:off x="381000" y="5105400"/>
            <a:ext cx="8458200" cy="1815882"/>
          </a:xfrm>
          <a:prstGeom prst="rect">
            <a:avLst/>
          </a:prstGeom>
          <a:solidFill>
            <a:schemeClr val="bg1"/>
          </a:solidFill>
        </p:spPr>
        <p:txBody>
          <a:bodyPr wrap="square" rtlCol="0">
            <a:spAutoFit/>
          </a:bodyPr>
          <a:lstStyle/>
          <a:p>
            <a:pPr algn="ctr"/>
            <a:r>
              <a:rPr lang="en-US" sz="2800" dirty="0" smtClean="0">
                <a:latin typeface="Arial" pitchFamily="34" charset="0"/>
                <a:cs typeface="Arial" pitchFamily="34" charset="0"/>
              </a:rPr>
              <a:t>What happens to the speed of the light as it travels from the air, through the glass, and then through the water?  </a:t>
            </a:r>
          </a:p>
          <a:p>
            <a:pPr algn="ctr"/>
            <a:endParaRPr lang="en-US" sz="2800" dirty="0">
              <a:latin typeface="Arial" pitchFamily="34" charset="0"/>
              <a:cs typeface="Arial" pitchFamily="34" charset="0"/>
            </a:endParaRPr>
          </a:p>
        </p:txBody>
      </p:sp>
      <p:sp>
        <p:nvSpPr>
          <p:cNvPr id="10" name="TextBox 9"/>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SC.7.P.10.3</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BCDEDF1F-DF55-4DDE-BCEB-9257A28D3A73}" type="slidenum">
              <a:rPr lang="en-US" smtClean="0"/>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Reflect, Refract, Absorb</a:t>
            </a:r>
            <a:endParaRPr lang="en-US" dirty="0">
              <a:solidFill>
                <a:schemeClr val="tx1"/>
              </a:solidFill>
            </a:endParaRPr>
          </a:p>
        </p:txBody>
      </p:sp>
      <p:pic>
        <p:nvPicPr>
          <p:cNvPr id="119810" name="Picture 2" descr="http://upload.wikimedia.org/wikipedia/commons/6/63/Dispersion_prism.jpg"/>
          <p:cNvPicPr>
            <a:picLocks noChangeAspect="1" noChangeArrowheads="1"/>
          </p:cNvPicPr>
          <p:nvPr/>
        </p:nvPicPr>
        <p:blipFill>
          <a:blip r:embed="rId2" cstate="print"/>
          <a:srcRect/>
          <a:stretch>
            <a:fillRect/>
          </a:stretch>
        </p:blipFill>
        <p:spPr bwMode="auto">
          <a:xfrm>
            <a:off x="3124200" y="1524000"/>
            <a:ext cx="2895599" cy="2068917"/>
          </a:xfrm>
          <a:prstGeom prst="rect">
            <a:avLst/>
          </a:prstGeom>
          <a:noFill/>
        </p:spPr>
      </p:pic>
      <p:pic>
        <p:nvPicPr>
          <p:cNvPr id="119812" name="Picture 4" descr="http://static.ddmcdn.com/gif/light-arrow-reflection.jpg"/>
          <p:cNvPicPr>
            <a:picLocks noChangeAspect="1" noChangeArrowheads="1"/>
          </p:cNvPicPr>
          <p:nvPr/>
        </p:nvPicPr>
        <p:blipFill>
          <a:blip r:embed="rId3" cstate="print"/>
          <a:srcRect t="17582" b="25275"/>
          <a:stretch>
            <a:fillRect/>
          </a:stretch>
        </p:blipFill>
        <p:spPr bwMode="auto">
          <a:xfrm>
            <a:off x="6248400" y="1828800"/>
            <a:ext cx="2784231" cy="1447800"/>
          </a:xfrm>
          <a:prstGeom prst="rect">
            <a:avLst/>
          </a:prstGeom>
          <a:noFill/>
        </p:spPr>
      </p:pic>
      <p:pic>
        <p:nvPicPr>
          <p:cNvPr id="119814" name="Picture 6" descr="http://static.ddmcdn.com/gif/light-arrow-absorption.jpg"/>
          <p:cNvPicPr>
            <a:picLocks noChangeAspect="1" noChangeArrowheads="1"/>
          </p:cNvPicPr>
          <p:nvPr/>
        </p:nvPicPr>
        <p:blipFill>
          <a:blip r:embed="rId4" cstate="print"/>
          <a:srcRect t="17582" b="29670"/>
          <a:stretch>
            <a:fillRect/>
          </a:stretch>
        </p:blipFill>
        <p:spPr bwMode="auto">
          <a:xfrm>
            <a:off x="152400" y="1828800"/>
            <a:ext cx="2743200" cy="1371600"/>
          </a:xfrm>
          <a:prstGeom prst="rect">
            <a:avLst/>
          </a:prstGeom>
          <a:noFill/>
        </p:spPr>
      </p:pic>
      <p:sp>
        <p:nvSpPr>
          <p:cNvPr id="7" name="Rectangle 6"/>
          <p:cNvSpPr/>
          <p:nvPr/>
        </p:nvSpPr>
        <p:spPr>
          <a:xfrm>
            <a:off x="1219200" y="3276600"/>
            <a:ext cx="60465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4283230" y="3657600"/>
            <a:ext cx="57259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p:cNvSpPr/>
          <p:nvPr/>
        </p:nvSpPr>
        <p:spPr>
          <a:xfrm>
            <a:off x="7417849" y="3352800"/>
            <a:ext cx="55175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TextBox 9"/>
          <p:cNvSpPr txBox="1"/>
          <p:nvPr/>
        </p:nvSpPr>
        <p:spPr>
          <a:xfrm>
            <a:off x="228600" y="4724400"/>
            <a:ext cx="8763000" cy="2062103"/>
          </a:xfrm>
          <a:prstGeom prst="rect">
            <a:avLst/>
          </a:prstGeom>
          <a:solidFill>
            <a:schemeClr val="bg1"/>
          </a:solidFill>
        </p:spPr>
        <p:txBody>
          <a:bodyPr wrap="square" rtlCol="0">
            <a:spAutoFit/>
          </a:bodyPr>
          <a:lstStyle/>
          <a:p>
            <a:pPr algn="ctr"/>
            <a:r>
              <a:rPr lang="en-US" sz="3200" dirty="0" smtClean="0">
                <a:latin typeface="Arial" pitchFamily="34" charset="0"/>
                <a:cs typeface="Arial" pitchFamily="34" charset="0"/>
              </a:rPr>
              <a:t>Label the images above with the correct term concerning the motion of light waves. Explain your choices</a:t>
            </a:r>
          </a:p>
          <a:p>
            <a:pPr algn="ctr"/>
            <a:endParaRPr lang="en-US" sz="3200" dirty="0">
              <a:latin typeface="Arial" pitchFamily="34" charset="0"/>
              <a:cs typeface="Arial" pitchFamily="34" charset="0"/>
            </a:endParaRPr>
          </a:p>
        </p:txBody>
      </p:sp>
      <p:sp>
        <p:nvSpPr>
          <p:cNvPr id="11" name="TextBox 10"/>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SC.7.P.10.2</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BCDEDF1F-DF55-4DDE-BCEB-9257A28D3A73}" type="slidenum">
              <a:rPr lang="en-US" smtClean="0"/>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732" y="32084"/>
            <a:ext cx="8839200" cy="1143000"/>
          </a:xfrm>
        </p:spPr>
        <p:txBody>
          <a:bodyPr/>
          <a:lstStyle/>
          <a:p>
            <a:r>
              <a:rPr lang="en-US" dirty="0" smtClean="0">
                <a:solidFill>
                  <a:schemeClr val="tx1"/>
                </a:solidFill>
              </a:rPr>
              <a:t>Transformation of Energy</a:t>
            </a:r>
            <a:endParaRPr lang="en-US" dirty="0">
              <a:solidFill>
                <a:schemeClr val="tx1"/>
              </a:solidFill>
            </a:endParaRPr>
          </a:p>
        </p:txBody>
      </p:sp>
      <p:sp>
        <p:nvSpPr>
          <p:cNvPr id="3" name="Content Placeholder 2"/>
          <p:cNvSpPr>
            <a:spLocks noGrp="1"/>
          </p:cNvSpPr>
          <p:nvPr>
            <p:ph idx="1"/>
          </p:nvPr>
        </p:nvSpPr>
        <p:spPr>
          <a:xfrm>
            <a:off x="457200" y="1295400"/>
            <a:ext cx="8229600" cy="4830763"/>
          </a:xfrm>
        </p:spPr>
        <p:txBody>
          <a:bodyPr/>
          <a:lstStyle/>
          <a:p>
            <a:r>
              <a:rPr lang="en-US" dirty="0" smtClean="0">
                <a:solidFill>
                  <a:schemeClr val="tx1"/>
                </a:solidFill>
                <a:latin typeface="Arial Rounded MT Bold" pitchFamily="34" charset="0"/>
              </a:rPr>
              <a:t>What is an energy transformation.  Give examples.</a:t>
            </a:r>
            <a:endParaRPr lang="en-US" dirty="0">
              <a:solidFill>
                <a:schemeClr val="tx1"/>
              </a:solidFill>
              <a:latin typeface="Arial Rounded MT Bold" pitchFamily="34" charset="0"/>
            </a:endParaRPr>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SC.7.P.11.2</a:t>
            </a:r>
            <a:endParaRPr lang="en-US" dirty="0">
              <a:solidFill>
                <a:schemeClr val="tx2">
                  <a:lumMod val="75000"/>
                </a:schemeClr>
              </a:solidFill>
            </a:endParaRPr>
          </a:p>
        </p:txBody>
      </p:sp>
      <p:pic>
        <p:nvPicPr>
          <p:cNvPr id="13314" name="Picture 2" descr="http://8c4625.medialib.glogster.com/media/a82ab8fecb7beaea9620e290b3988a29596bf3890a154178f3c709653aebc354/energydiagr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158" y="2346521"/>
            <a:ext cx="7628348" cy="44196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BCDEDF1F-DF55-4DDE-BCEB-9257A28D3A73}" type="slidenum">
              <a:rPr lang="en-US" smtClean="0"/>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143000"/>
          </a:xfrm>
        </p:spPr>
        <p:txBody>
          <a:bodyPr/>
          <a:lstStyle/>
          <a:p>
            <a:r>
              <a:rPr lang="en-US" dirty="0" smtClean="0">
                <a:solidFill>
                  <a:schemeClr val="tx1"/>
                </a:solidFill>
              </a:rPr>
              <a:t>Potential </a:t>
            </a:r>
            <a:r>
              <a:rPr lang="en-US" dirty="0" err="1" smtClean="0">
                <a:solidFill>
                  <a:schemeClr val="tx1"/>
                </a:solidFill>
              </a:rPr>
              <a:t>vs</a:t>
            </a:r>
            <a:r>
              <a:rPr lang="en-US" dirty="0" smtClean="0">
                <a:solidFill>
                  <a:schemeClr val="tx1"/>
                </a:solidFill>
              </a:rPr>
              <a:t> Kinetic Energy</a:t>
            </a:r>
            <a:endParaRPr lang="en-US" dirty="0">
              <a:solidFill>
                <a:schemeClr val="tx1"/>
              </a:solidFill>
            </a:endParaRPr>
          </a:p>
        </p:txBody>
      </p:sp>
      <p:sp>
        <p:nvSpPr>
          <p:cNvPr id="3" name="Content Placeholder 2"/>
          <p:cNvSpPr>
            <a:spLocks noGrp="1"/>
          </p:cNvSpPr>
          <p:nvPr>
            <p:ph idx="1"/>
          </p:nvPr>
        </p:nvSpPr>
        <p:spPr>
          <a:xfrm>
            <a:off x="533400" y="1219200"/>
            <a:ext cx="8229600" cy="4754563"/>
          </a:xfrm>
        </p:spPr>
        <p:txBody>
          <a:bodyPr/>
          <a:lstStyle/>
          <a:p>
            <a:pPr marL="0" indent="0">
              <a:buNone/>
            </a:pPr>
            <a:r>
              <a:rPr lang="en-US" dirty="0">
                <a:solidFill>
                  <a:schemeClr val="tx1"/>
                </a:solidFill>
                <a:latin typeface="Arial Rounded MT Bold" pitchFamily="34" charset="0"/>
              </a:rPr>
              <a:t>-</a:t>
            </a:r>
            <a:r>
              <a:rPr lang="en-US" dirty="0" smtClean="0">
                <a:solidFill>
                  <a:schemeClr val="tx1"/>
                </a:solidFill>
                <a:latin typeface="Arial Rounded MT Bold" pitchFamily="34" charset="0"/>
              </a:rPr>
              <a:t>When is the potential energy the greatest?  Where is the potential energy being transformed into kinetic energy?</a:t>
            </a:r>
          </a:p>
          <a:p>
            <a:pPr marL="0" indent="0">
              <a:buNone/>
            </a:pPr>
            <a:r>
              <a:rPr lang="en-US" i="1" dirty="0" smtClean="0">
                <a:solidFill>
                  <a:schemeClr val="tx1"/>
                </a:solidFill>
                <a:latin typeface="Arial Rounded MT Bold" pitchFamily="34" charset="0"/>
              </a:rPr>
              <a:t>-Food is chemical energy.  Is this potential or kinetic?</a:t>
            </a:r>
            <a:endParaRPr lang="en-US" i="1" dirty="0">
              <a:solidFill>
                <a:schemeClr val="tx1"/>
              </a:solidFill>
              <a:latin typeface="Arial Rounded MT Bold" pitchFamily="34" charset="0"/>
            </a:endParaRPr>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SC.6.P.11.1</a:t>
            </a:r>
            <a:endParaRPr lang="en-US" dirty="0">
              <a:solidFill>
                <a:schemeClr val="tx2">
                  <a:lumMod val="75000"/>
                </a:schemeClr>
              </a:solidFill>
            </a:endParaRPr>
          </a:p>
        </p:txBody>
      </p:sp>
      <p:pic>
        <p:nvPicPr>
          <p:cNvPr id="12290" name="Picture 2" descr="https://encrypted-tbn3.gstatic.com/images?q=tbn:ANd9GcRsKzmlLmTxHzJe6us0NMV4eDu2P-mDvfvzbgZDpjQma4OBPtSu"/>
          <p:cNvPicPr>
            <a:picLocks noChangeAspect="1" noChangeArrowheads="1"/>
          </p:cNvPicPr>
          <p:nvPr/>
        </p:nvPicPr>
        <p:blipFill rotWithShape="1">
          <a:blip r:embed="rId2">
            <a:extLst>
              <a:ext uri="{28A0092B-C50C-407E-A947-70E740481C1C}">
                <a14:useLocalDpi xmlns:a14="http://schemas.microsoft.com/office/drawing/2010/main" val="0"/>
              </a:ext>
            </a:extLst>
          </a:blip>
          <a:srcRect l="7959" r="7922"/>
          <a:stretch/>
        </p:blipFill>
        <p:spPr bwMode="auto">
          <a:xfrm>
            <a:off x="56147" y="4275585"/>
            <a:ext cx="4620126"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encrypted-tbn3.gstatic.com/images?q=tbn:ANd9GcTiVEC0-vVt3k7Adfn5Tx1_wCr4-80cP3qNhZHYHZb6AuNTy186J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6273" y="4708175"/>
            <a:ext cx="4232465" cy="214982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BCDEDF1F-DF55-4DDE-BCEB-9257A28D3A73}" type="slidenum">
              <a:rPr lang="en-US" smtClean="0"/>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Law of Conservation of Energy</a:t>
            </a:r>
            <a:endParaRPr lang="en-US" dirty="0">
              <a:solidFill>
                <a:schemeClr val="tx1"/>
              </a:solidFill>
            </a:endParaRPr>
          </a:p>
        </p:txBody>
      </p:sp>
      <p:sp>
        <p:nvSpPr>
          <p:cNvPr id="3" name="Content Placeholder 2"/>
          <p:cNvSpPr>
            <a:spLocks noGrp="1"/>
          </p:cNvSpPr>
          <p:nvPr>
            <p:ph idx="1"/>
          </p:nvPr>
        </p:nvSpPr>
        <p:spPr>
          <a:xfrm>
            <a:off x="457200" y="1341437"/>
            <a:ext cx="8229600" cy="4525963"/>
          </a:xfrm>
        </p:spPr>
        <p:txBody>
          <a:bodyPr/>
          <a:lstStyle/>
          <a:p>
            <a:pPr marL="0" indent="0">
              <a:buNone/>
            </a:pPr>
            <a:r>
              <a:rPr lang="en-US" dirty="0" smtClean="0">
                <a:solidFill>
                  <a:schemeClr val="tx1"/>
                </a:solidFill>
                <a:latin typeface="Arial Rounded MT Bold" pitchFamily="34" charset="0"/>
              </a:rPr>
              <a:t>What is this law and what other law is similar?</a:t>
            </a:r>
            <a:endParaRPr lang="en-US" dirty="0">
              <a:solidFill>
                <a:schemeClr val="tx1"/>
              </a:solidFill>
              <a:latin typeface="Arial Rounded MT Bold" pitchFamily="34" charset="0"/>
            </a:endParaRPr>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SC.7.P.11.3</a:t>
            </a:r>
            <a:endParaRPr lang="en-US" dirty="0">
              <a:solidFill>
                <a:schemeClr val="tx2">
                  <a:lumMod val="75000"/>
                </a:schemeClr>
              </a:solidFill>
            </a:endParaRPr>
          </a:p>
        </p:txBody>
      </p:sp>
      <p:pic>
        <p:nvPicPr>
          <p:cNvPr id="11266" name="Picture 2" descr="http://fe867b.medialib.glogster.com/media/7f/7f86ef56283a36ab283f43bbded26a1d6c7e48c3f4ce9e47adb67fb3da20a783/energy1-gi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502815"/>
            <a:ext cx="3200401" cy="435518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s://encrypted-tbn0.gstatic.com/images?q=tbn:ANd9GcTDztB-lszIFVYya2Br_iyOnAcPOR7jcJN9Qaxr-z6gUA7QvNRMpQ"/>
          <p:cNvPicPr>
            <a:picLocks noChangeAspect="1" noChangeArrowheads="1"/>
          </p:cNvPicPr>
          <p:nvPr/>
        </p:nvPicPr>
        <p:blipFill rotWithShape="1">
          <a:blip r:embed="rId4">
            <a:extLst>
              <a:ext uri="{28A0092B-C50C-407E-A947-70E740481C1C}">
                <a14:useLocalDpi xmlns:a14="http://schemas.microsoft.com/office/drawing/2010/main" val="0"/>
              </a:ext>
            </a:extLst>
          </a:blip>
          <a:srcRect l="10996" r="15938" b="29595"/>
          <a:stretch/>
        </p:blipFill>
        <p:spPr bwMode="auto">
          <a:xfrm>
            <a:off x="3521242" y="4229717"/>
            <a:ext cx="3641558" cy="2628283"/>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s://encrypted-tbn0.gstatic.com/images?q=tbn:ANd9GcTQpAdotf_uTJx99ZJweH9UZrn3oeK_DDNXpCHMc41rrd79kht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0884" y="1943717"/>
            <a:ext cx="3119438" cy="2286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BCDEDF1F-DF55-4DDE-BCEB-9257A28D3A73}" type="slidenum">
              <a:rPr lang="en-US" smtClean="0"/>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Heat Flow</a:t>
            </a:r>
            <a:endParaRPr lang="en-US" dirty="0">
              <a:solidFill>
                <a:schemeClr val="tx1"/>
              </a:solidFill>
            </a:endParaRPr>
          </a:p>
        </p:txBody>
      </p:sp>
      <p:grpSp>
        <p:nvGrpSpPr>
          <p:cNvPr id="8" name="Group 7"/>
          <p:cNvGrpSpPr/>
          <p:nvPr/>
        </p:nvGrpSpPr>
        <p:grpSpPr>
          <a:xfrm>
            <a:off x="1600200" y="1447800"/>
            <a:ext cx="5780688" cy="3352800"/>
            <a:chOff x="1828800" y="1447800"/>
            <a:chExt cx="5780688" cy="3352800"/>
          </a:xfrm>
        </p:grpSpPr>
        <p:pic>
          <p:nvPicPr>
            <p:cNvPr id="121858" name="Picture 2" descr="http://schoolworkhelper.net/wp-content/uploads/2010/08/Convection-Conduction.jpg"/>
            <p:cNvPicPr>
              <a:picLocks noChangeAspect="1" noChangeArrowheads="1"/>
            </p:cNvPicPr>
            <p:nvPr/>
          </p:nvPicPr>
          <p:blipFill>
            <a:blip r:embed="rId2" cstate="print"/>
            <a:srcRect/>
            <a:stretch>
              <a:fillRect/>
            </a:stretch>
          </p:blipFill>
          <p:spPr bwMode="auto">
            <a:xfrm>
              <a:off x="1828800" y="1447800"/>
              <a:ext cx="5780688" cy="3352800"/>
            </a:xfrm>
            <a:prstGeom prst="rect">
              <a:avLst/>
            </a:prstGeom>
            <a:noFill/>
          </p:spPr>
        </p:pic>
        <p:sp>
          <p:nvSpPr>
            <p:cNvPr id="5" name="Rectangle 4"/>
            <p:cNvSpPr/>
            <p:nvPr/>
          </p:nvSpPr>
          <p:spPr>
            <a:xfrm>
              <a:off x="1905000" y="3048000"/>
              <a:ext cx="838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038600" y="2362200"/>
              <a:ext cx="838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267200" y="4343400"/>
              <a:ext cx="838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1752600" y="2667000"/>
            <a:ext cx="60465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Rectangle 9"/>
          <p:cNvSpPr/>
          <p:nvPr/>
        </p:nvSpPr>
        <p:spPr>
          <a:xfrm>
            <a:off x="4130830" y="1752600"/>
            <a:ext cx="57259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Rectangle 10"/>
          <p:cNvSpPr/>
          <p:nvPr/>
        </p:nvSpPr>
        <p:spPr>
          <a:xfrm>
            <a:off x="3886200" y="4038600"/>
            <a:ext cx="55175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TextBox 11"/>
          <p:cNvSpPr txBox="1"/>
          <p:nvPr/>
        </p:nvSpPr>
        <p:spPr>
          <a:xfrm>
            <a:off x="228600" y="4953000"/>
            <a:ext cx="8686800" cy="1815882"/>
          </a:xfrm>
          <a:prstGeom prst="rect">
            <a:avLst/>
          </a:prstGeom>
          <a:solidFill>
            <a:schemeClr val="bg1"/>
          </a:solidFill>
        </p:spPr>
        <p:txBody>
          <a:bodyPr wrap="square" rtlCol="0">
            <a:spAutoFit/>
          </a:bodyPr>
          <a:lstStyle/>
          <a:p>
            <a:pPr algn="ctr"/>
            <a:r>
              <a:rPr lang="en-US" sz="2800" dirty="0" smtClean="0">
                <a:latin typeface="Arial" pitchFamily="34" charset="0"/>
                <a:cs typeface="Arial" pitchFamily="34" charset="0"/>
              </a:rPr>
              <a:t>Label the examples of heat flow above as either radiation, conduction, or convection.  Explain your choices</a:t>
            </a:r>
          </a:p>
          <a:p>
            <a:pPr algn="ctr"/>
            <a:endParaRPr lang="en-US" sz="2800" dirty="0">
              <a:latin typeface="Arial" pitchFamily="34" charset="0"/>
              <a:cs typeface="Arial" pitchFamily="34" charset="0"/>
            </a:endParaRPr>
          </a:p>
        </p:txBody>
      </p:sp>
      <p:sp>
        <p:nvSpPr>
          <p:cNvPr id="13" name="TextBox 12"/>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SC.7.P.11.4</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BCDEDF1F-DF55-4DDE-BCEB-9257A28D3A73}"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011"/>
            <a:ext cx="8839200" cy="681789"/>
          </a:xfrm>
        </p:spPr>
        <p:txBody>
          <a:bodyPr>
            <a:normAutofit fontScale="90000"/>
          </a:bodyPr>
          <a:lstStyle/>
          <a:p>
            <a:r>
              <a:rPr lang="en-US" dirty="0" smtClean="0">
                <a:solidFill>
                  <a:schemeClr val="tx1"/>
                </a:solidFill>
              </a:rPr>
              <a:t>                               Types of Forces</a:t>
            </a:r>
            <a:endParaRPr lang="en-US" dirty="0">
              <a:solidFill>
                <a:schemeClr val="tx1"/>
              </a:solidFill>
            </a:endParaRPr>
          </a:p>
        </p:txBody>
      </p:sp>
      <p:sp>
        <p:nvSpPr>
          <p:cNvPr id="3" name="Content Placeholder 2"/>
          <p:cNvSpPr>
            <a:spLocks noGrp="1"/>
          </p:cNvSpPr>
          <p:nvPr>
            <p:ph idx="1"/>
          </p:nvPr>
        </p:nvSpPr>
        <p:spPr>
          <a:xfrm>
            <a:off x="228600" y="1600200"/>
            <a:ext cx="8458200" cy="4525963"/>
          </a:xfrm>
        </p:spPr>
        <p:txBody>
          <a:bodyPr/>
          <a:lstStyle/>
          <a:p>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pPr marL="0" indent="0">
              <a:buNone/>
            </a:pPr>
            <a:endParaRPr lang="en-US" dirty="0">
              <a:solidFill>
                <a:schemeClr val="tx1"/>
              </a:solidFill>
            </a:endParaRPr>
          </a:p>
          <a:p>
            <a:pPr marL="0" indent="0">
              <a:buNone/>
            </a:pPr>
            <a:r>
              <a:rPr lang="en-US" b="1" dirty="0" smtClean="0">
                <a:solidFill>
                  <a:schemeClr val="tx1"/>
                </a:solidFill>
                <a:latin typeface="Arial Unicode MS" pitchFamily="34" charset="-128"/>
                <a:ea typeface="Arial Unicode MS" pitchFamily="34" charset="-128"/>
                <a:cs typeface="Arial Unicode MS" pitchFamily="34" charset="-128"/>
              </a:rPr>
              <a:t>Any push or pull</a:t>
            </a:r>
          </a:p>
          <a:p>
            <a:pPr marL="0" indent="0">
              <a:buNone/>
            </a:pPr>
            <a:r>
              <a:rPr lang="en-US" b="1" dirty="0" smtClean="0">
                <a:solidFill>
                  <a:schemeClr val="tx1"/>
                </a:solidFill>
                <a:latin typeface="Arial Unicode MS" pitchFamily="34" charset="-128"/>
                <a:ea typeface="Arial Unicode MS" pitchFamily="34" charset="-128"/>
                <a:cs typeface="Arial Unicode MS" pitchFamily="34" charset="-128"/>
              </a:rPr>
              <a:t>Is a force.</a:t>
            </a:r>
            <a:endParaRPr lang="en-US" b="1" dirty="0">
              <a:solidFill>
                <a:schemeClr val="tx1"/>
              </a:solidFill>
              <a:latin typeface="Arial Unicode MS" pitchFamily="34" charset="-128"/>
              <a:ea typeface="Arial Unicode MS" pitchFamily="34" charset="-128"/>
              <a:cs typeface="Arial Unicode MS" pitchFamily="34" charset="-128"/>
            </a:endParaRPr>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SC.6.P.13.1</a:t>
            </a:r>
            <a:endParaRPr lang="en-US" dirty="0">
              <a:solidFill>
                <a:schemeClr val="tx2">
                  <a:lumMod val="75000"/>
                </a:schemeClr>
              </a:solidFill>
            </a:endParaRPr>
          </a:p>
        </p:txBody>
      </p:sp>
      <p:pic>
        <p:nvPicPr>
          <p:cNvPr id="10242" name="Picture 2" descr="http://www.ljcreate.com/products/element_images/force-as-vector.jpg"/>
          <p:cNvPicPr>
            <a:picLocks noChangeAspect="1" noChangeArrowheads="1"/>
          </p:cNvPicPr>
          <p:nvPr/>
        </p:nvPicPr>
        <p:blipFill rotWithShape="1">
          <a:blip r:embed="rId3">
            <a:extLst>
              <a:ext uri="{28A0092B-C50C-407E-A947-70E740481C1C}">
                <a14:useLocalDpi xmlns:a14="http://schemas.microsoft.com/office/drawing/2010/main" val="0"/>
              </a:ext>
            </a:extLst>
          </a:blip>
          <a:srcRect r="2513" b="3802"/>
          <a:stretch/>
        </p:blipFill>
        <p:spPr bwMode="auto">
          <a:xfrm>
            <a:off x="1" y="1"/>
            <a:ext cx="4572000" cy="3440026"/>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s://encrypted-tbn3.gstatic.com/images?q=tbn:ANd9GcRnHvpLr2jfWxMmOCeUq6Eq9Qs_8lFYUu6-ZbICNoCSu1AC-RjRa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809624"/>
            <a:ext cx="2886075" cy="1581151"/>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1.bp.blogspot.com/_kEZuOyArlOk/TNEEtpFnx_I/AAAAAAAAA7s/JpHGl9jCTks/s1600/Forces.bmp"/>
          <p:cNvPicPr>
            <a:picLocks noChangeAspect="1" noChangeArrowheads="1"/>
          </p:cNvPicPr>
          <p:nvPr/>
        </p:nvPicPr>
        <p:blipFill rotWithShape="1">
          <a:blip r:embed="rId5">
            <a:extLst>
              <a:ext uri="{28A0092B-C50C-407E-A947-70E740481C1C}">
                <a14:useLocalDpi xmlns:a14="http://schemas.microsoft.com/office/drawing/2010/main" val="0"/>
              </a:ext>
            </a:extLst>
          </a:blip>
          <a:srcRect l="6431" t="3844" r="5733" b="6629"/>
          <a:stretch/>
        </p:blipFill>
        <p:spPr bwMode="auto">
          <a:xfrm>
            <a:off x="3581401" y="2927943"/>
            <a:ext cx="5562600" cy="393406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BCDEDF1F-DF55-4DDE-BCEB-9257A28D3A73}"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Distance, Mass, and Gravity</a:t>
            </a:r>
            <a:endParaRPr lang="en-US" dirty="0">
              <a:solidFill>
                <a:schemeClr val="tx1"/>
              </a:solidFill>
            </a:endParaRPr>
          </a:p>
        </p:txBody>
      </p:sp>
      <p:sp>
        <p:nvSpPr>
          <p:cNvPr id="3" name="Content Placeholder 2"/>
          <p:cNvSpPr>
            <a:spLocks noGrp="1"/>
          </p:cNvSpPr>
          <p:nvPr>
            <p:ph idx="1"/>
          </p:nvPr>
        </p:nvSpPr>
        <p:spPr>
          <a:xfrm>
            <a:off x="0" y="1371600"/>
            <a:ext cx="9067800" cy="4525963"/>
          </a:xfrm>
        </p:spPr>
        <p:txBody>
          <a:bodyPr/>
          <a:lstStyle/>
          <a:p>
            <a:pPr marL="0" indent="0">
              <a:buNone/>
            </a:pPr>
            <a:r>
              <a:rPr lang="en-US" dirty="0" smtClean="0">
                <a:solidFill>
                  <a:schemeClr val="tx1"/>
                </a:solidFill>
                <a:latin typeface="Arial Rounded MT Bold" pitchFamily="34" charset="0"/>
              </a:rPr>
              <a:t>How are distance mass and gravity related?</a:t>
            </a:r>
            <a:endParaRPr lang="en-US" dirty="0">
              <a:solidFill>
                <a:schemeClr val="tx1"/>
              </a:solidFill>
              <a:latin typeface="Arial Rounded MT Bold" pitchFamily="34" charset="0"/>
            </a:endParaRPr>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SC.6.P.13.2</a:t>
            </a:r>
            <a:endParaRPr lang="en-US" dirty="0">
              <a:solidFill>
                <a:schemeClr val="tx2">
                  <a:lumMod val="75000"/>
                </a:schemeClr>
              </a:solidFill>
            </a:endParaRPr>
          </a:p>
        </p:txBody>
      </p:sp>
      <p:pic>
        <p:nvPicPr>
          <p:cNvPr id="9218" name="Picture 2" descr="http://mail.colonial.net/~hkaiter/Aaa_web_images2012/gravit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4242" y="2329934"/>
            <a:ext cx="5899758" cy="452806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BCDEDF1F-DF55-4DDE-BCEB-9257A28D3A73}"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rPr>
              <a:t>Comparing Investigations</a:t>
            </a:r>
            <a:endParaRPr lang="en-US" dirty="0">
              <a:solidFill>
                <a:schemeClr val="tx1"/>
              </a:solidFill>
            </a:endParaRPr>
          </a:p>
        </p:txBody>
      </p:sp>
      <p:sp>
        <p:nvSpPr>
          <p:cNvPr id="3" name="Content Placeholder 2"/>
          <p:cNvSpPr>
            <a:spLocks noGrp="1"/>
          </p:cNvSpPr>
          <p:nvPr>
            <p:ph idx="1"/>
          </p:nvPr>
        </p:nvSpPr>
        <p:spPr>
          <a:xfrm>
            <a:off x="381000" y="1295400"/>
            <a:ext cx="8229600" cy="1524000"/>
          </a:xfrm>
        </p:spPr>
        <p:txBody>
          <a:bodyPr>
            <a:normAutofit fontScale="85000" lnSpcReduction="20000"/>
          </a:bodyPr>
          <a:lstStyle/>
          <a:p>
            <a:r>
              <a:rPr lang="en-US" dirty="0" smtClean="0">
                <a:solidFill>
                  <a:schemeClr val="tx1"/>
                </a:solidFill>
                <a:latin typeface="+mj-lt"/>
              </a:rPr>
              <a:t>Two students conducted the same experiment measuring </a:t>
            </a:r>
            <a:r>
              <a:rPr lang="en-US" dirty="0" err="1" smtClean="0">
                <a:solidFill>
                  <a:schemeClr val="tx1"/>
                </a:solidFill>
                <a:latin typeface="+mj-lt"/>
              </a:rPr>
              <a:t>pH.</a:t>
            </a:r>
            <a:r>
              <a:rPr lang="en-US" dirty="0" smtClean="0">
                <a:solidFill>
                  <a:schemeClr val="tx1"/>
                </a:solidFill>
                <a:latin typeface="+mj-lt"/>
              </a:rPr>
              <a:t>  Sarah used a digital pH meter.  Olivia used pH paper. They recorded their results in the tables below.</a:t>
            </a:r>
            <a:endParaRPr lang="en-US" dirty="0">
              <a:solidFill>
                <a:schemeClr val="tx1"/>
              </a:solidFill>
              <a:latin typeface="+mj-lt"/>
            </a:endParaRPr>
          </a:p>
        </p:txBody>
      </p:sp>
      <p:graphicFrame>
        <p:nvGraphicFramePr>
          <p:cNvPr id="4" name="Table 3"/>
          <p:cNvGraphicFramePr>
            <a:graphicFrameLocks noGrp="1"/>
          </p:cNvGraphicFramePr>
          <p:nvPr/>
        </p:nvGraphicFramePr>
        <p:xfrm>
          <a:off x="1295400" y="2895600"/>
          <a:ext cx="2438400" cy="1879600"/>
        </p:xfrm>
        <a:graphic>
          <a:graphicData uri="http://schemas.openxmlformats.org/drawingml/2006/table">
            <a:tbl>
              <a:tblPr firstRow="1" bandRow="1">
                <a:tableStyleId>{5C22544A-7EE6-4342-B048-85BDC9FD1C3A}</a:tableStyleId>
              </a:tblPr>
              <a:tblGrid>
                <a:gridCol w="1371600"/>
                <a:gridCol w="1066800"/>
              </a:tblGrid>
              <a:tr h="375920">
                <a:tc>
                  <a:txBody>
                    <a:bodyPr/>
                    <a:lstStyle/>
                    <a:p>
                      <a:pPr algn="ctr"/>
                      <a:r>
                        <a:rPr lang="en-US" dirty="0" smtClean="0"/>
                        <a:t>Liquid</a:t>
                      </a:r>
                      <a:endParaRPr lang="en-US" dirty="0"/>
                    </a:p>
                  </a:txBody>
                  <a:tcPr/>
                </a:tc>
                <a:tc>
                  <a:txBody>
                    <a:bodyPr/>
                    <a:lstStyle/>
                    <a:p>
                      <a:pPr algn="ctr"/>
                      <a:r>
                        <a:rPr lang="en-US" dirty="0" smtClean="0"/>
                        <a:t>pH</a:t>
                      </a:r>
                      <a:endParaRPr lang="en-US" dirty="0"/>
                    </a:p>
                  </a:txBody>
                  <a:tcPr/>
                </a:tc>
              </a:tr>
              <a:tr h="375920">
                <a:tc>
                  <a:txBody>
                    <a:bodyPr/>
                    <a:lstStyle/>
                    <a:p>
                      <a:pPr algn="ctr"/>
                      <a:r>
                        <a:rPr lang="en-US" dirty="0" smtClean="0"/>
                        <a:t>Lemon Juice</a:t>
                      </a:r>
                      <a:endParaRPr lang="en-US" dirty="0"/>
                    </a:p>
                  </a:txBody>
                  <a:tcPr anchor="ctr"/>
                </a:tc>
                <a:tc>
                  <a:txBody>
                    <a:bodyPr/>
                    <a:lstStyle/>
                    <a:p>
                      <a:pPr algn="ctr"/>
                      <a:r>
                        <a:rPr lang="en-US" dirty="0" smtClean="0"/>
                        <a:t>2</a:t>
                      </a:r>
                      <a:endParaRPr lang="en-US" dirty="0"/>
                    </a:p>
                  </a:txBody>
                  <a:tcPr anchor="ctr"/>
                </a:tc>
              </a:tr>
              <a:tr h="375920">
                <a:tc>
                  <a:txBody>
                    <a:bodyPr/>
                    <a:lstStyle/>
                    <a:p>
                      <a:pPr algn="ctr"/>
                      <a:r>
                        <a:rPr lang="en-US" dirty="0" smtClean="0"/>
                        <a:t>Water</a:t>
                      </a:r>
                      <a:endParaRPr lang="en-US" dirty="0"/>
                    </a:p>
                  </a:txBody>
                  <a:tcPr anchor="ctr"/>
                </a:tc>
                <a:tc>
                  <a:txBody>
                    <a:bodyPr/>
                    <a:lstStyle/>
                    <a:p>
                      <a:pPr algn="ctr"/>
                      <a:r>
                        <a:rPr lang="en-US" dirty="0" smtClean="0"/>
                        <a:t>7</a:t>
                      </a:r>
                      <a:endParaRPr lang="en-US" dirty="0"/>
                    </a:p>
                  </a:txBody>
                  <a:tcPr anchor="ctr"/>
                </a:tc>
              </a:tr>
              <a:tr h="375920">
                <a:tc>
                  <a:txBody>
                    <a:bodyPr/>
                    <a:lstStyle/>
                    <a:p>
                      <a:pPr algn="ctr"/>
                      <a:r>
                        <a:rPr lang="en-US" dirty="0" smtClean="0"/>
                        <a:t>Coffee</a:t>
                      </a:r>
                      <a:endParaRPr lang="en-US" dirty="0"/>
                    </a:p>
                  </a:txBody>
                  <a:tcPr anchor="ctr"/>
                </a:tc>
                <a:tc>
                  <a:txBody>
                    <a:bodyPr/>
                    <a:lstStyle/>
                    <a:p>
                      <a:pPr algn="ctr"/>
                      <a:r>
                        <a:rPr lang="en-US" dirty="0" smtClean="0"/>
                        <a:t>5</a:t>
                      </a:r>
                      <a:endParaRPr lang="en-US" dirty="0"/>
                    </a:p>
                  </a:txBody>
                  <a:tcPr anchor="ctr"/>
                </a:tc>
              </a:tr>
              <a:tr h="375920">
                <a:tc>
                  <a:txBody>
                    <a:bodyPr/>
                    <a:lstStyle/>
                    <a:p>
                      <a:pPr algn="ctr"/>
                      <a:r>
                        <a:rPr lang="en-US" dirty="0" smtClean="0"/>
                        <a:t>Bleach</a:t>
                      </a:r>
                      <a:endParaRPr lang="en-US" dirty="0"/>
                    </a:p>
                  </a:txBody>
                  <a:tcPr anchor="ctr"/>
                </a:tc>
                <a:tc>
                  <a:txBody>
                    <a:bodyPr/>
                    <a:lstStyle/>
                    <a:p>
                      <a:pPr algn="ctr"/>
                      <a:r>
                        <a:rPr lang="en-US" dirty="0" smtClean="0"/>
                        <a:t>13</a:t>
                      </a:r>
                      <a:endParaRPr lang="en-US" dirty="0"/>
                    </a:p>
                  </a:txBody>
                  <a:tcPr anchor="ctr"/>
                </a:tc>
              </a:tr>
            </a:tbl>
          </a:graphicData>
        </a:graphic>
      </p:graphicFrame>
      <p:graphicFrame>
        <p:nvGraphicFramePr>
          <p:cNvPr id="5" name="Table 4"/>
          <p:cNvGraphicFramePr>
            <a:graphicFrameLocks noGrp="1"/>
          </p:cNvGraphicFramePr>
          <p:nvPr/>
        </p:nvGraphicFramePr>
        <p:xfrm>
          <a:off x="5257800" y="2895600"/>
          <a:ext cx="2438400" cy="1879600"/>
        </p:xfrm>
        <a:graphic>
          <a:graphicData uri="http://schemas.openxmlformats.org/drawingml/2006/table">
            <a:tbl>
              <a:tblPr firstRow="1" bandRow="1">
                <a:tableStyleId>{F5AB1C69-6EDB-4FF4-983F-18BD219EF322}</a:tableStyleId>
              </a:tblPr>
              <a:tblGrid>
                <a:gridCol w="1371600"/>
                <a:gridCol w="1066800"/>
              </a:tblGrid>
              <a:tr h="375920">
                <a:tc>
                  <a:txBody>
                    <a:bodyPr/>
                    <a:lstStyle/>
                    <a:p>
                      <a:pPr algn="ctr"/>
                      <a:r>
                        <a:rPr lang="en-US" dirty="0" smtClean="0"/>
                        <a:t>Liquid</a:t>
                      </a:r>
                      <a:endParaRPr lang="en-US" dirty="0"/>
                    </a:p>
                  </a:txBody>
                  <a:tcPr/>
                </a:tc>
                <a:tc>
                  <a:txBody>
                    <a:bodyPr/>
                    <a:lstStyle/>
                    <a:p>
                      <a:pPr algn="ctr"/>
                      <a:r>
                        <a:rPr lang="en-US" dirty="0" smtClean="0"/>
                        <a:t>pH</a:t>
                      </a:r>
                      <a:endParaRPr lang="en-US" dirty="0"/>
                    </a:p>
                  </a:txBody>
                  <a:tcPr/>
                </a:tc>
              </a:tr>
              <a:tr h="375920">
                <a:tc>
                  <a:txBody>
                    <a:bodyPr/>
                    <a:lstStyle/>
                    <a:p>
                      <a:pPr algn="ctr"/>
                      <a:r>
                        <a:rPr lang="en-US" dirty="0" smtClean="0"/>
                        <a:t>Lemon Juice</a:t>
                      </a:r>
                      <a:endParaRPr lang="en-US" dirty="0"/>
                    </a:p>
                  </a:txBody>
                  <a:tcPr anchor="ctr"/>
                </a:tc>
                <a:tc>
                  <a:txBody>
                    <a:bodyPr/>
                    <a:lstStyle/>
                    <a:p>
                      <a:pPr algn="ctr"/>
                      <a:r>
                        <a:rPr lang="en-US" dirty="0" smtClean="0"/>
                        <a:t>1.9</a:t>
                      </a:r>
                      <a:endParaRPr lang="en-US" dirty="0"/>
                    </a:p>
                  </a:txBody>
                  <a:tcPr anchor="ctr"/>
                </a:tc>
              </a:tr>
              <a:tr h="375920">
                <a:tc>
                  <a:txBody>
                    <a:bodyPr/>
                    <a:lstStyle/>
                    <a:p>
                      <a:pPr algn="ctr"/>
                      <a:r>
                        <a:rPr lang="en-US" dirty="0" smtClean="0"/>
                        <a:t>Water</a:t>
                      </a:r>
                      <a:endParaRPr lang="en-US" dirty="0"/>
                    </a:p>
                  </a:txBody>
                  <a:tcPr anchor="ctr"/>
                </a:tc>
                <a:tc>
                  <a:txBody>
                    <a:bodyPr/>
                    <a:lstStyle/>
                    <a:p>
                      <a:pPr algn="ctr"/>
                      <a:r>
                        <a:rPr lang="en-US" dirty="0" smtClean="0"/>
                        <a:t>7.3</a:t>
                      </a:r>
                      <a:endParaRPr lang="en-US" dirty="0"/>
                    </a:p>
                  </a:txBody>
                  <a:tcPr anchor="ctr"/>
                </a:tc>
              </a:tr>
              <a:tr h="375920">
                <a:tc>
                  <a:txBody>
                    <a:bodyPr/>
                    <a:lstStyle/>
                    <a:p>
                      <a:pPr algn="ctr"/>
                      <a:r>
                        <a:rPr lang="en-US" dirty="0" smtClean="0"/>
                        <a:t>Coffee</a:t>
                      </a:r>
                      <a:endParaRPr lang="en-US" dirty="0"/>
                    </a:p>
                  </a:txBody>
                  <a:tcPr anchor="ctr"/>
                </a:tc>
                <a:tc>
                  <a:txBody>
                    <a:bodyPr/>
                    <a:lstStyle/>
                    <a:p>
                      <a:pPr algn="ctr"/>
                      <a:r>
                        <a:rPr lang="en-US" dirty="0" smtClean="0"/>
                        <a:t>5.5</a:t>
                      </a:r>
                      <a:endParaRPr lang="en-US" dirty="0"/>
                    </a:p>
                  </a:txBody>
                  <a:tcPr anchor="ctr"/>
                </a:tc>
              </a:tr>
              <a:tr h="375920">
                <a:tc>
                  <a:txBody>
                    <a:bodyPr/>
                    <a:lstStyle/>
                    <a:p>
                      <a:pPr algn="ctr"/>
                      <a:r>
                        <a:rPr lang="en-US" dirty="0" smtClean="0"/>
                        <a:t>Bleach</a:t>
                      </a:r>
                      <a:endParaRPr lang="en-US" dirty="0"/>
                    </a:p>
                  </a:txBody>
                  <a:tcPr anchor="ctr"/>
                </a:tc>
                <a:tc>
                  <a:txBody>
                    <a:bodyPr/>
                    <a:lstStyle/>
                    <a:p>
                      <a:pPr algn="ctr"/>
                      <a:r>
                        <a:rPr lang="en-US" dirty="0" smtClean="0"/>
                        <a:t>12.8</a:t>
                      </a:r>
                      <a:endParaRPr lang="en-US" dirty="0"/>
                    </a:p>
                  </a:txBody>
                  <a:tcPr anchor="ctr"/>
                </a:tc>
              </a:tr>
            </a:tbl>
          </a:graphicData>
        </a:graphic>
      </p:graphicFrame>
      <p:sp>
        <p:nvSpPr>
          <p:cNvPr id="6" name="TextBox 5"/>
          <p:cNvSpPr txBox="1"/>
          <p:nvPr/>
        </p:nvSpPr>
        <p:spPr>
          <a:xfrm>
            <a:off x="152400" y="5105400"/>
            <a:ext cx="8763000" cy="2062103"/>
          </a:xfrm>
          <a:prstGeom prst="rect">
            <a:avLst/>
          </a:prstGeom>
          <a:solidFill>
            <a:schemeClr val="bg1"/>
          </a:solidFill>
        </p:spPr>
        <p:txBody>
          <a:bodyPr wrap="square" rtlCol="0">
            <a:spAutoFit/>
          </a:bodyPr>
          <a:lstStyle/>
          <a:p>
            <a:pPr algn="ctr"/>
            <a:r>
              <a:rPr lang="en-US" sz="3200" dirty="0" smtClean="0">
                <a:latin typeface="Arial" pitchFamily="34" charset="0"/>
                <a:cs typeface="Arial" pitchFamily="34" charset="0"/>
              </a:rPr>
              <a:t>Which table represents the data from which student?  Explain your choices.</a:t>
            </a:r>
          </a:p>
          <a:p>
            <a:pPr algn="ctr"/>
            <a:endParaRPr lang="en-US" sz="3200" dirty="0" smtClean="0">
              <a:latin typeface="Arial" pitchFamily="34" charset="0"/>
              <a:cs typeface="Arial" pitchFamily="34" charset="0"/>
            </a:endParaRPr>
          </a:p>
          <a:p>
            <a:pPr algn="ctr"/>
            <a:endParaRPr lang="en-US" sz="3200" dirty="0">
              <a:latin typeface="Bradley Hand ITC" pitchFamily="66" charset="0"/>
            </a:endParaRPr>
          </a:p>
        </p:txBody>
      </p:sp>
      <p:sp>
        <p:nvSpPr>
          <p:cNvPr id="7" name="TextBox 6"/>
          <p:cNvSpPr txBox="1"/>
          <p:nvPr/>
        </p:nvSpPr>
        <p:spPr>
          <a:xfrm>
            <a:off x="0" y="6400800"/>
            <a:ext cx="2362200" cy="369332"/>
          </a:xfrm>
          <a:prstGeom prst="rect">
            <a:avLst/>
          </a:prstGeom>
          <a:noFill/>
        </p:spPr>
        <p:txBody>
          <a:bodyPr wrap="square" rtlCol="0">
            <a:spAutoFit/>
          </a:bodyPr>
          <a:lstStyle/>
          <a:p>
            <a:r>
              <a:rPr lang="en-US" dirty="0" smtClean="0">
                <a:solidFill>
                  <a:schemeClr val="tx2">
                    <a:lumMod val="75000"/>
                  </a:schemeClr>
                </a:solidFill>
              </a:rPr>
              <a:t>SC.6.N.1.4</a:t>
            </a:r>
            <a:endParaRPr lang="en-US" dirty="0">
              <a:solidFill>
                <a:schemeClr val="tx2">
                  <a:lumMod val="75000"/>
                </a:schemeClr>
              </a:solidFill>
            </a:endParaRPr>
          </a:p>
        </p:txBody>
      </p:sp>
      <p:sp>
        <p:nvSpPr>
          <p:cNvPr id="9" name="Slide Number Placeholder 8"/>
          <p:cNvSpPr>
            <a:spLocks noGrp="1"/>
          </p:cNvSpPr>
          <p:nvPr>
            <p:ph type="sldNum" sz="quarter" idx="12"/>
          </p:nvPr>
        </p:nvSpPr>
        <p:spPr/>
        <p:txBody>
          <a:bodyPr/>
          <a:lstStyle/>
          <a:p>
            <a:fld id="{BCDEDF1F-DF55-4DDE-BCEB-9257A28D3A73}" type="slidenum">
              <a:rPr lang="en-US" smtClean="0"/>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a:lstStyle/>
          <a:p>
            <a:r>
              <a:rPr lang="en-US" dirty="0" smtClean="0">
                <a:solidFill>
                  <a:schemeClr val="tx1"/>
                </a:solidFill>
              </a:rPr>
              <a:t>Weight </a:t>
            </a:r>
            <a:r>
              <a:rPr lang="en-US" dirty="0" err="1" smtClean="0">
                <a:solidFill>
                  <a:schemeClr val="tx1"/>
                </a:solidFill>
              </a:rPr>
              <a:t>vs</a:t>
            </a:r>
            <a:r>
              <a:rPr lang="en-US" dirty="0" smtClean="0">
                <a:solidFill>
                  <a:schemeClr val="tx1"/>
                </a:solidFill>
              </a:rPr>
              <a:t> Mass</a:t>
            </a:r>
            <a:endParaRPr lang="en-US" dirty="0">
              <a:solidFill>
                <a:schemeClr val="tx1"/>
              </a:solidFill>
            </a:endParaRPr>
          </a:p>
        </p:txBody>
      </p:sp>
      <p:pic>
        <p:nvPicPr>
          <p:cNvPr id="1026" name="Picture 2" descr="http://www.scalepalace.com/images/Eclipse%5b1%5d.jpg"/>
          <p:cNvPicPr>
            <a:picLocks noChangeAspect="1" noChangeArrowheads="1"/>
          </p:cNvPicPr>
          <p:nvPr/>
        </p:nvPicPr>
        <p:blipFill>
          <a:blip r:embed="rId2" cstate="print"/>
          <a:srcRect/>
          <a:stretch>
            <a:fillRect/>
          </a:stretch>
        </p:blipFill>
        <p:spPr bwMode="auto">
          <a:xfrm>
            <a:off x="1447800" y="2133600"/>
            <a:ext cx="2514600" cy="2192324"/>
          </a:xfrm>
          <a:prstGeom prst="rect">
            <a:avLst/>
          </a:prstGeom>
          <a:noFill/>
        </p:spPr>
      </p:pic>
      <p:pic>
        <p:nvPicPr>
          <p:cNvPr id="1028" name="Picture 4" descr="http://www.scale-digital.net/wp-content/uploads/2012/01/Scale-Spring-1.jpg"/>
          <p:cNvPicPr>
            <a:picLocks noChangeAspect="1" noChangeArrowheads="1"/>
          </p:cNvPicPr>
          <p:nvPr/>
        </p:nvPicPr>
        <p:blipFill>
          <a:blip r:embed="rId3" cstate="print"/>
          <a:srcRect l="37333" r="38667"/>
          <a:stretch>
            <a:fillRect/>
          </a:stretch>
        </p:blipFill>
        <p:spPr bwMode="auto">
          <a:xfrm>
            <a:off x="5486400" y="2133600"/>
            <a:ext cx="609600" cy="2540000"/>
          </a:xfrm>
          <a:prstGeom prst="rect">
            <a:avLst/>
          </a:prstGeom>
          <a:noFill/>
        </p:spPr>
      </p:pic>
      <p:sp>
        <p:nvSpPr>
          <p:cNvPr id="7" name="Left Arrow 6"/>
          <p:cNvSpPr/>
          <p:nvPr/>
        </p:nvSpPr>
        <p:spPr>
          <a:xfrm>
            <a:off x="6019800" y="2819400"/>
            <a:ext cx="1447800"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467600" y="2819400"/>
            <a:ext cx="1513556" cy="584775"/>
          </a:xfrm>
          <a:prstGeom prst="rect">
            <a:avLst/>
          </a:prstGeom>
          <a:noFill/>
        </p:spPr>
        <p:txBody>
          <a:bodyPr wrap="none" lIns="91440" tIns="45720" rIns="91440" bIns="45720">
            <a:spAutoFit/>
          </a:bodyPr>
          <a:lstStyle/>
          <a:p>
            <a:pPr algn="ctr"/>
            <a:r>
              <a:rPr lang="en-US"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93.1 N</a:t>
            </a:r>
            <a:endParaRPr lang="en-US" sz="3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9" name="Left Arrow 8"/>
          <p:cNvSpPr/>
          <p:nvPr/>
        </p:nvSpPr>
        <p:spPr>
          <a:xfrm rot="11021056">
            <a:off x="551490" y="3322486"/>
            <a:ext cx="1447800"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4800" y="2667000"/>
            <a:ext cx="1058303" cy="584775"/>
          </a:xfrm>
          <a:prstGeom prst="rect">
            <a:avLst/>
          </a:prstGeom>
          <a:noFill/>
        </p:spPr>
        <p:txBody>
          <a:bodyPr wrap="none" lIns="91440" tIns="45720" rIns="91440" bIns="45720">
            <a:spAutoFit/>
          </a:bodyPr>
          <a:lstStyle/>
          <a:p>
            <a:pPr algn="ctr"/>
            <a:r>
              <a:rPr lang="en-US" sz="32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9.5g</a:t>
            </a:r>
            <a:endParaRPr lang="en-US" sz="3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2" name="TextBox 11"/>
          <p:cNvSpPr txBox="1"/>
          <p:nvPr/>
        </p:nvSpPr>
        <p:spPr>
          <a:xfrm>
            <a:off x="0" y="4953000"/>
            <a:ext cx="9144000" cy="2062103"/>
          </a:xfrm>
          <a:prstGeom prst="rect">
            <a:avLst/>
          </a:prstGeom>
          <a:solidFill>
            <a:schemeClr val="bg1"/>
          </a:solidFill>
        </p:spPr>
        <p:txBody>
          <a:bodyPr wrap="square" rtlCol="0">
            <a:spAutoFit/>
          </a:bodyPr>
          <a:lstStyle/>
          <a:p>
            <a:pPr algn="ctr"/>
            <a:r>
              <a:rPr lang="en-US" sz="3200" dirty="0" smtClean="0">
                <a:latin typeface="Arial" pitchFamily="34" charset="0"/>
                <a:cs typeface="Arial" pitchFamily="34" charset="0"/>
              </a:rPr>
              <a:t>Which instrument is measuring the object’s mass and which is measuring the object’s weight? Why are the numbers different? Explain your thinking</a:t>
            </a:r>
          </a:p>
          <a:p>
            <a:pPr algn="ctr"/>
            <a:endParaRPr lang="en-US" sz="3200" dirty="0">
              <a:latin typeface="Arial" pitchFamily="34" charset="0"/>
              <a:cs typeface="Arial" pitchFamily="34" charset="0"/>
            </a:endParaRPr>
          </a:p>
        </p:txBody>
      </p:sp>
      <p:sp>
        <p:nvSpPr>
          <p:cNvPr id="13" name="TextBox 12"/>
          <p:cNvSpPr txBox="1"/>
          <p:nvPr/>
        </p:nvSpPr>
        <p:spPr>
          <a:xfrm>
            <a:off x="152400" y="1066800"/>
            <a:ext cx="8991600" cy="954107"/>
          </a:xfrm>
          <a:prstGeom prst="rect">
            <a:avLst/>
          </a:prstGeom>
          <a:noFill/>
        </p:spPr>
        <p:txBody>
          <a:bodyPr wrap="square" rtlCol="0">
            <a:spAutoFit/>
          </a:bodyPr>
          <a:lstStyle/>
          <a:p>
            <a:pPr algn="ctr"/>
            <a:r>
              <a:rPr lang="en-US" sz="2800" b="1" dirty="0" smtClean="0">
                <a:solidFill>
                  <a:schemeClr val="tx2">
                    <a:lumMod val="75000"/>
                  </a:schemeClr>
                </a:solidFill>
              </a:rPr>
              <a:t>An object is placed on the digital scale and spring scale below and the following readings are observed</a:t>
            </a:r>
            <a:endParaRPr lang="en-US" sz="2800" b="1" dirty="0">
              <a:solidFill>
                <a:schemeClr val="tx2">
                  <a:lumMod val="75000"/>
                </a:schemeClr>
              </a:solidFill>
            </a:endParaRPr>
          </a:p>
        </p:txBody>
      </p:sp>
      <p:sp>
        <p:nvSpPr>
          <p:cNvPr id="14" name="TextBox 1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SC.8.P.8.2</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BCDEDF1F-DF55-4DDE-BCEB-9257A28D3A73}" type="slidenum">
              <a:rPr lang="en-US" smtClean="0"/>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Unbalanced Forces</a:t>
            </a:r>
            <a:endParaRPr lang="en-US" dirty="0">
              <a:solidFill>
                <a:schemeClr val="tx1"/>
              </a:solidFill>
            </a:endParaRPr>
          </a:p>
        </p:txBody>
      </p:sp>
      <p:sp>
        <p:nvSpPr>
          <p:cNvPr id="3" name="Content Placeholder 2"/>
          <p:cNvSpPr>
            <a:spLocks noGrp="1"/>
          </p:cNvSpPr>
          <p:nvPr>
            <p:ph idx="1"/>
          </p:nvPr>
        </p:nvSpPr>
        <p:spPr/>
        <p:txBody>
          <a:bodyPr/>
          <a:lstStyle/>
          <a:p>
            <a:pPr marL="0" indent="0">
              <a:buNone/>
            </a:pPr>
            <a:r>
              <a:rPr lang="en-US" b="1" dirty="0" smtClean="0">
                <a:solidFill>
                  <a:schemeClr val="tx1"/>
                </a:solidFill>
                <a:latin typeface="Arial Unicode MS" pitchFamily="34" charset="-128"/>
                <a:ea typeface="Arial Unicode MS" pitchFamily="34" charset="-128"/>
                <a:cs typeface="Arial Unicode MS" pitchFamily="34" charset="-128"/>
              </a:rPr>
              <a:t>What is the difference below?  </a:t>
            </a:r>
            <a:endParaRPr lang="en-US" b="1" dirty="0">
              <a:solidFill>
                <a:schemeClr val="tx1"/>
              </a:solidFill>
              <a:latin typeface="Arial Unicode MS" pitchFamily="34" charset="-128"/>
              <a:ea typeface="Arial Unicode MS" pitchFamily="34" charset="-128"/>
              <a:cs typeface="Arial Unicode MS" pitchFamily="34" charset="-128"/>
            </a:endParaRPr>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SC.6.P.13.3</a:t>
            </a:r>
            <a:endParaRPr lang="en-US" dirty="0">
              <a:solidFill>
                <a:schemeClr val="tx2">
                  <a:lumMod val="75000"/>
                </a:schemeClr>
              </a:solidFill>
            </a:endParaRPr>
          </a:p>
        </p:txBody>
      </p:sp>
      <p:pic>
        <p:nvPicPr>
          <p:cNvPr id="8194" name="Picture 2" descr="http://www.nztutor.co.nz/moodle/pluginfile.php/929/mod_lesson/page_contents/490/BalancedForc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741332"/>
            <a:ext cx="8153400" cy="4116668"/>
          </a:xfrm>
          <a:prstGeom prst="rect">
            <a:avLst/>
          </a:prstGeom>
          <a:solidFill>
            <a:schemeClr val="bg1"/>
          </a:solidFill>
        </p:spPr>
      </p:pic>
      <p:sp>
        <p:nvSpPr>
          <p:cNvPr id="6" name="Slide Number Placeholder 5"/>
          <p:cNvSpPr>
            <a:spLocks noGrp="1"/>
          </p:cNvSpPr>
          <p:nvPr>
            <p:ph type="sldNum" sz="quarter" idx="12"/>
          </p:nvPr>
        </p:nvSpPr>
        <p:spPr/>
        <p:txBody>
          <a:bodyPr/>
          <a:lstStyle/>
          <a:p>
            <a:fld id="{BCDEDF1F-DF55-4DDE-BCEB-9257A28D3A73}"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00200" y="1524000"/>
            <a:ext cx="5638800" cy="403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tx1"/>
                </a:solidFill>
              </a:rPr>
              <a:t>Distance </a:t>
            </a:r>
            <a:r>
              <a:rPr lang="en-US" dirty="0" err="1" smtClean="0">
                <a:solidFill>
                  <a:schemeClr val="tx1"/>
                </a:solidFill>
              </a:rPr>
              <a:t>vs</a:t>
            </a:r>
            <a:r>
              <a:rPr lang="en-US" dirty="0" smtClean="0">
                <a:solidFill>
                  <a:schemeClr val="tx1"/>
                </a:solidFill>
              </a:rPr>
              <a:t> Time</a:t>
            </a:r>
            <a:endParaRPr lang="en-US" dirty="0">
              <a:solidFill>
                <a:schemeClr val="tx1"/>
              </a:solidFill>
            </a:endParaRPr>
          </a:p>
        </p:txBody>
      </p:sp>
      <p:pic>
        <p:nvPicPr>
          <p:cNvPr id="138242" name="Picture 2" descr="http://upload.wikimedia.org/wikipedia/commons/6/63/Distance-time_graph_example.png"/>
          <p:cNvPicPr>
            <a:picLocks noChangeAspect="1" noChangeArrowheads="1"/>
          </p:cNvPicPr>
          <p:nvPr/>
        </p:nvPicPr>
        <p:blipFill>
          <a:blip r:embed="rId3" cstate="print"/>
          <a:srcRect/>
          <a:stretch>
            <a:fillRect/>
          </a:stretch>
        </p:blipFill>
        <p:spPr bwMode="auto">
          <a:xfrm>
            <a:off x="1600200" y="1600200"/>
            <a:ext cx="5553075" cy="3933826"/>
          </a:xfrm>
          <a:prstGeom prst="rect">
            <a:avLst/>
          </a:prstGeom>
          <a:noFill/>
        </p:spPr>
      </p:pic>
      <p:sp>
        <p:nvSpPr>
          <p:cNvPr id="6" name="Rectangle 5"/>
          <p:cNvSpPr/>
          <p:nvPr/>
        </p:nvSpPr>
        <p:spPr>
          <a:xfrm>
            <a:off x="2286000" y="2971800"/>
            <a:ext cx="60465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4054630" y="1600200"/>
            <a:ext cx="57259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5665249" y="2667000"/>
            <a:ext cx="55175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Box 8"/>
          <p:cNvSpPr txBox="1"/>
          <p:nvPr/>
        </p:nvSpPr>
        <p:spPr>
          <a:xfrm>
            <a:off x="1447800" y="5791200"/>
            <a:ext cx="7696200" cy="1077218"/>
          </a:xfrm>
          <a:prstGeom prst="rect">
            <a:avLst/>
          </a:prstGeom>
          <a:solidFill>
            <a:schemeClr val="bg1"/>
          </a:solidFill>
        </p:spPr>
        <p:txBody>
          <a:bodyPr wrap="square" rtlCol="0">
            <a:spAutoFit/>
          </a:bodyPr>
          <a:lstStyle/>
          <a:p>
            <a:r>
              <a:rPr lang="en-US" sz="3200" dirty="0" smtClean="0">
                <a:latin typeface="Arial" pitchFamily="34" charset="0"/>
                <a:cs typeface="Arial" pitchFamily="34" charset="0"/>
              </a:rPr>
              <a:t>Describe the motion of the object during each section.</a:t>
            </a:r>
            <a:endParaRPr lang="en-US" sz="3200" dirty="0">
              <a:latin typeface="Arial" pitchFamily="34" charset="0"/>
              <a:cs typeface="Arial" pitchFamily="34" charset="0"/>
            </a:endParaRPr>
          </a:p>
        </p:txBody>
      </p:sp>
      <p:sp>
        <p:nvSpPr>
          <p:cNvPr id="10" name="TextBox 9"/>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SC.6.P.12.1</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BCDEDF1F-DF55-4DDE-BCEB-9257A28D3A73}" type="slidenum">
              <a:rPr lang="en-US" smtClean="0"/>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Hierarchy</a:t>
            </a:r>
            <a:endParaRPr lang="en-US" dirty="0">
              <a:solidFill>
                <a:schemeClr val="tx1"/>
              </a:solidFill>
            </a:endParaRPr>
          </a:p>
        </p:txBody>
      </p:sp>
      <p:pic>
        <p:nvPicPr>
          <p:cNvPr id="146434" name="Picture 2" descr="http://cliparts101.com/files/477/811AF0E9F9C473AE0A65A4EC7410915F/lrg_Atom_Model.png"/>
          <p:cNvPicPr>
            <a:picLocks noChangeAspect="1" noChangeArrowheads="1"/>
          </p:cNvPicPr>
          <p:nvPr/>
        </p:nvPicPr>
        <p:blipFill>
          <a:blip r:embed="rId2" cstate="print"/>
          <a:srcRect/>
          <a:stretch>
            <a:fillRect/>
          </a:stretch>
        </p:blipFill>
        <p:spPr bwMode="auto">
          <a:xfrm>
            <a:off x="6553200" y="1905000"/>
            <a:ext cx="1143000" cy="1143000"/>
          </a:xfrm>
          <a:prstGeom prst="rect">
            <a:avLst/>
          </a:prstGeom>
          <a:noFill/>
        </p:spPr>
      </p:pic>
      <p:pic>
        <p:nvPicPr>
          <p:cNvPr id="146436" name="Picture 4" descr="http://upload.wikimedia.org/wikipedia/commons/4/41/Caffeine_Molecule.png"/>
          <p:cNvPicPr>
            <a:picLocks noChangeAspect="1" noChangeArrowheads="1"/>
          </p:cNvPicPr>
          <p:nvPr/>
        </p:nvPicPr>
        <p:blipFill>
          <a:blip r:embed="rId3" cstate="print"/>
          <a:srcRect/>
          <a:stretch>
            <a:fillRect/>
          </a:stretch>
        </p:blipFill>
        <p:spPr bwMode="auto">
          <a:xfrm>
            <a:off x="4038600" y="1905000"/>
            <a:ext cx="1143000" cy="976989"/>
          </a:xfrm>
          <a:prstGeom prst="rect">
            <a:avLst/>
          </a:prstGeom>
          <a:noFill/>
        </p:spPr>
      </p:pic>
      <p:pic>
        <p:nvPicPr>
          <p:cNvPr id="146438" name="Picture 6" descr="http://www.stemcellsinc.com/images/charts/cell_cartoon.jpg"/>
          <p:cNvPicPr>
            <a:picLocks noChangeAspect="1" noChangeArrowheads="1"/>
          </p:cNvPicPr>
          <p:nvPr/>
        </p:nvPicPr>
        <p:blipFill>
          <a:blip r:embed="rId4" cstate="print"/>
          <a:srcRect/>
          <a:stretch>
            <a:fillRect/>
          </a:stretch>
        </p:blipFill>
        <p:spPr bwMode="auto">
          <a:xfrm>
            <a:off x="1371600" y="1905000"/>
            <a:ext cx="1219200" cy="1050388"/>
          </a:xfrm>
          <a:prstGeom prst="rect">
            <a:avLst/>
          </a:prstGeom>
          <a:noFill/>
        </p:spPr>
      </p:pic>
      <p:pic>
        <p:nvPicPr>
          <p:cNvPr id="146442" name="Picture 10" descr="http://ultralieve-ie.sp-cdn.net/media/ultralieve/images/symptoms-normal-and-strained-muscle-tissue.jpg"/>
          <p:cNvPicPr>
            <a:picLocks noChangeAspect="1" noChangeArrowheads="1"/>
          </p:cNvPicPr>
          <p:nvPr/>
        </p:nvPicPr>
        <p:blipFill>
          <a:blip r:embed="rId5" cstate="print"/>
          <a:srcRect l="62785" t="54321" r="6835" b="6173"/>
          <a:stretch>
            <a:fillRect/>
          </a:stretch>
        </p:blipFill>
        <p:spPr bwMode="auto">
          <a:xfrm>
            <a:off x="7848600" y="1828800"/>
            <a:ext cx="1143000" cy="1219200"/>
          </a:xfrm>
          <a:prstGeom prst="rect">
            <a:avLst/>
          </a:prstGeom>
          <a:noFill/>
        </p:spPr>
      </p:pic>
      <p:pic>
        <p:nvPicPr>
          <p:cNvPr id="146444" name="Picture 12" descr="http://www.scienceahead.com/images/human-heart1111_19.jpg"/>
          <p:cNvPicPr>
            <a:picLocks noChangeAspect="1" noChangeArrowheads="1"/>
          </p:cNvPicPr>
          <p:nvPr/>
        </p:nvPicPr>
        <p:blipFill>
          <a:blip r:embed="rId6" cstate="print"/>
          <a:srcRect/>
          <a:stretch>
            <a:fillRect/>
          </a:stretch>
        </p:blipFill>
        <p:spPr bwMode="auto">
          <a:xfrm>
            <a:off x="152400" y="1752600"/>
            <a:ext cx="1093555" cy="1326414"/>
          </a:xfrm>
          <a:prstGeom prst="rect">
            <a:avLst/>
          </a:prstGeom>
          <a:noFill/>
        </p:spPr>
      </p:pic>
      <p:pic>
        <p:nvPicPr>
          <p:cNvPr id="146448" name="Picture 16" descr="http://www.sciencephoto.com/image/303935/large/P2060515-Cardiovascular_system,_computer_artwork-SPL.jpg"/>
          <p:cNvPicPr>
            <a:picLocks noChangeAspect="1" noChangeArrowheads="1"/>
          </p:cNvPicPr>
          <p:nvPr/>
        </p:nvPicPr>
        <p:blipFill>
          <a:blip r:embed="rId7" cstate="print"/>
          <a:srcRect l="9174" r="8257" b="6415"/>
          <a:stretch>
            <a:fillRect/>
          </a:stretch>
        </p:blipFill>
        <p:spPr bwMode="auto">
          <a:xfrm>
            <a:off x="5410200" y="1752600"/>
            <a:ext cx="995517" cy="1371600"/>
          </a:xfrm>
          <a:prstGeom prst="rect">
            <a:avLst/>
          </a:prstGeom>
          <a:noFill/>
        </p:spPr>
      </p:pic>
      <p:pic>
        <p:nvPicPr>
          <p:cNvPr id="146450" name="Picture 18" descr="http://media.nj.com/yankees_main/photo/derek-jeter-0627-408b838a55ff89ea.jpg"/>
          <p:cNvPicPr>
            <a:picLocks noChangeAspect="1" noChangeArrowheads="1"/>
          </p:cNvPicPr>
          <p:nvPr/>
        </p:nvPicPr>
        <p:blipFill>
          <a:blip r:embed="rId8" cstate="print"/>
          <a:srcRect/>
          <a:stretch>
            <a:fillRect/>
          </a:stretch>
        </p:blipFill>
        <p:spPr bwMode="auto">
          <a:xfrm>
            <a:off x="2743200" y="1600200"/>
            <a:ext cx="1093887" cy="1600201"/>
          </a:xfrm>
          <a:prstGeom prst="rect">
            <a:avLst/>
          </a:prstGeom>
          <a:noFill/>
        </p:spPr>
      </p:pic>
      <p:sp>
        <p:nvSpPr>
          <p:cNvPr id="12" name="Rectangle 11"/>
          <p:cNvSpPr/>
          <p:nvPr/>
        </p:nvSpPr>
        <p:spPr>
          <a:xfrm>
            <a:off x="1676400" y="3352800"/>
            <a:ext cx="57259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Rectangle 12"/>
          <p:cNvSpPr/>
          <p:nvPr/>
        </p:nvSpPr>
        <p:spPr>
          <a:xfrm>
            <a:off x="533400" y="3352800"/>
            <a:ext cx="60465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4" name="Rectangle 13"/>
          <p:cNvSpPr/>
          <p:nvPr/>
        </p:nvSpPr>
        <p:spPr>
          <a:xfrm>
            <a:off x="3048000" y="3352800"/>
            <a:ext cx="55175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5" name="Rectangle 14"/>
          <p:cNvSpPr/>
          <p:nvPr/>
        </p:nvSpPr>
        <p:spPr>
          <a:xfrm>
            <a:off x="4335384" y="3352800"/>
            <a:ext cx="62068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Rectangle 15"/>
          <p:cNvSpPr/>
          <p:nvPr/>
        </p:nvSpPr>
        <p:spPr>
          <a:xfrm>
            <a:off x="5679676" y="3352800"/>
            <a:ext cx="52290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7" name="Rectangle 16"/>
          <p:cNvSpPr/>
          <p:nvPr/>
        </p:nvSpPr>
        <p:spPr>
          <a:xfrm>
            <a:off x="6985496" y="3352800"/>
            <a:ext cx="50206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Rectangle 17"/>
          <p:cNvSpPr/>
          <p:nvPr/>
        </p:nvSpPr>
        <p:spPr>
          <a:xfrm>
            <a:off x="8142980" y="3352800"/>
            <a:ext cx="62549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9" name="TextBox 18"/>
          <p:cNvSpPr txBox="1"/>
          <p:nvPr/>
        </p:nvSpPr>
        <p:spPr>
          <a:xfrm>
            <a:off x="152400" y="4724400"/>
            <a:ext cx="8763000" cy="2062103"/>
          </a:xfrm>
          <a:prstGeom prst="rect">
            <a:avLst/>
          </a:prstGeom>
          <a:solidFill>
            <a:schemeClr val="bg1"/>
          </a:solidFill>
        </p:spPr>
        <p:txBody>
          <a:bodyPr wrap="square" rtlCol="0">
            <a:spAutoFit/>
          </a:bodyPr>
          <a:lstStyle/>
          <a:p>
            <a:pPr algn="ctr"/>
            <a:r>
              <a:rPr lang="en-US" sz="3200" dirty="0" smtClean="0">
                <a:latin typeface="Arial" pitchFamily="34" charset="0"/>
                <a:cs typeface="Arial" pitchFamily="34" charset="0"/>
              </a:rPr>
              <a:t>Label the pictures above as: atom, molecule, cell, tissue, organ, organ system, or organism.  Then put them in order of increasing complexity.</a:t>
            </a:r>
            <a:endParaRPr lang="en-US" sz="3200" dirty="0">
              <a:latin typeface="Arial" pitchFamily="34" charset="0"/>
              <a:cs typeface="Arial" pitchFamily="34" charset="0"/>
            </a:endParaRPr>
          </a:p>
        </p:txBody>
      </p:sp>
      <p:sp>
        <p:nvSpPr>
          <p:cNvPr id="20" name="TextBox 19"/>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SC.6.L.14.1</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BCDEDF1F-DF55-4DDE-BCEB-9257A28D3A73}" type="slidenum">
              <a:rPr lang="en-US" smtClean="0"/>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Cell Theory</a:t>
            </a:r>
            <a:endParaRPr lang="en-US" dirty="0">
              <a:solidFill>
                <a:schemeClr val="tx1"/>
              </a:solidFill>
            </a:endParaRPr>
          </a:p>
        </p:txBody>
      </p:sp>
      <p:sp>
        <p:nvSpPr>
          <p:cNvPr id="4" name="Rectangle 3"/>
          <p:cNvSpPr/>
          <p:nvPr/>
        </p:nvSpPr>
        <p:spPr>
          <a:xfrm>
            <a:off x="533400" y="1371600"/>
            <a:ext cx="7993535"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All living things are made out of cells</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1066800" y="2133600"/>
            <a:ext cx="6986464"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Cells are the smallest unit of life</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ectangle 5"/>
          <p:cNvSpPr/>
          <p:nvPr/>
        </p:nvSpPr>
        <p:spPr>
          <a:xfrm>
            <a:off x="304800" y="2971800"/>
            <a:ext cx="8669233"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All cells have a nucleus and </a:t>
            </a:r>
            <a:r>
              <a:rPr lang="en-US" sz="40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cholorplasts</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1295400" y="3733800"/>
            <a:ext cx="6552628"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All cells come from other cells</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TextBox 7"/>
          <p:cNvSpPr txBox="1"/>
          <p:nvPr/>
        </p:nvSpPr>
        <p:spPr>
          <a:xfrm>
            <a:off x="228600" y="5105400"/>
            <a:ext cx="8686800" cy="1569660"/>
          </a:xfrm>
          <a:prstGeom prst="rect">
            <a:avLst/>
          </a:prstGeom>
          <a:solidFill>
            <a:schemeClr val="bg1"/>
          </a:solidFill>
        </p:spPr>
        <p:txBody>
          <a:bodyPr wrap="square" rtlCol="0">
            <a:spAutoFit/>
          </a:bodyPr>
          <a:lstStyle/>
          <a:p>
            <a:pPr algn="ctr"/>
            <a:r>
              <a:rPr lang="en-US" sz="3200" dirty="0" smtClean="0">
                <a:latin typeface="Arial" pitchFamily="34" charset="0"/>
                <a:cs typeface="Arial" pitchFamily="34" charset="0"/>
              </a:rPr>
              <a:t>Which of the above statements is NOT part of the Cell Theory?  How do you know?</a:t>
            </a:r>
          </a:p>
          <a:p>
            <a:pPr algn="ctr"/>
            <a:endParaRPr lang="en-US" sz="3200" dirty="0">
              <a:latin typeface="Arial" pitchFamily="34" charset="0"/>
              <a:cs typeface="Arial" pitchFamily="34" charset="0"/>
            </a:endParaRPr>
          </a:p>
        </p:txBody>
      </p:sp>
      <p:sp>
        <p:nvSpPr>
          <p:cNvPr id="9" name="TextBox 8"/>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SC.6.L.14.2</a:t>
            </a:r>
            <a:endParaRPr lang="en-US" dirty="0">
              <a:solidFill>
                <a:schemeClr val="tx2">
                  <a:lumMod val="75000"/>
                </a:schemeClr>
              </a:solidFill>
            </a:endParaRPr>
          </a:p>
        </p:txBody>
      </p:sp>
      <p:sp>
        <p:nvSpPr>
          <p:cNvPr id="10" name="Slide Number Placeholder 9"/>
          <p:cNvSpPr>
            <a:spLocks noGrp="1"/>
          </p:cNvSpPr>
          <p:nvPr>
            <p:ph type="sldNum" sz="quarter" idx="12"/>
          </p:nvPr>
        </p:nvSpPr>
        <p:spPr/>
        <p:txBody>
          <a:bodyPr/>
          <a:lstStyle/>
          <a:p>
            <a:fld id="{BCDEDF1F-DF55-4DDE-BCEB-9257A28D3A73}" type="slidenum">
              <a:rPr lang="en-US" smtClean="0"/>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Homeostasis</a:t>
            </a:r>
            <a:endParaRPr lang="en-US" dirty="0">
              <a:solidFill>
                <a:schemeClr val="tx1"/>
              </a:solidFill>
            </a:endParaRPr>
          </a:p>
        </p:txBody>
      </p:sp>
      <p:pic>
        <p:nvPicPr>
          <p:cNvPr id="153602" name="Picture 2" descr="http://1.bp.blogspot.com/-KKQknHiX1ik/TeZL12cNTlI/AAAAAAAACbg/QWus7sHo0Hs/s1600/steel_trash_can.jpg"/>
          <p:cNvPicPr>
            <a:picLocks noChangeAspect="1" noChangeArrowheads="1"/>
          </p:cNvPicPr>
          <p:nvPr/>
        </p:nvPicPr>
        <p:blipFill>
          <a:blip r:embed="rId2" cstate="print"/>
          <a:srcRect/>
          <a:stretch>
            <a:fillRect/>
          </a:stretch>
        </p:blipFill>
        <p:spPr bwMode="auto">
          <a:xfrm>
            <a:off x="3657600" y="1828800"/>
            <a:ext cx="1828800" cy="2438401"/>
          </a:xfrm>
          <a:prstGeom prst="rect">
            <a:avLst/>
          </a:prstGeom>
          <a:noFill/>
        </p:spPr>
      </p:pic>
      <p:pic>
        <p:nvPicPr>
          <p:cNvPr id="153604" name="Picture 4" descr="http://www.cartoonista.com/img/food.jpg"/>
          <p:cNvPicPr>
            <a:picLocks noChangeAspect="1" noChangeArrowheads="1"/>
          </p:cNvPicPr>
          <p:nvPr/>
        </p:nvPicPr>
        <p:blipFill>
          <a:blip r:embed="rId3" cstate="print"/>
          <a:srcRect/>
          <a:stretch>
            <a:fillRect/>
          </a:stretch>
        </p:blipFill>
        <p:spPr bwMode="auto">
          <a:xfrm>
            <a:off x="381000" y="2057400"/>
            <a:ext cx="2667000" cy="1776223"/>
          </a:xfrm>
          <a:prstGeom prst="rect">
            <a:avLst/>
          </a:prstGeom>
          <a:noFill/>
        </p:spPr>
      </p:pic>
      <p:pic>
        <p:nvPicPr>
          <p:cNvPr id="153606" name="Picture 6" descr="http://s3.hubimg.com/u/3290782_f520.jpg"/>
          <p:cNvPicPr>
            <a:picLocks noChangeAspect="1" noChangeArrowheads="1"/>
          </p:cNvPicPr>
          <p:nvPr/>
        </p:nvPicPr>
        <p:blipFill>
          <a:blip r:embed="rId4" cstate="print"/>
          <a:srcRect/>
          <a:stretch>
            <a:fillRect/>
          </a:stretch>
        </p:blipFill>
        <p:spPr bwMode="auto">
          <a:xfrm>
            <a:off x="6172200" y="2133600"/>
            <a:ext cx="2590800" cy="1903242"/>
          </a:xfrm>
          <a:prstGeom prst="rect">
            <a:avLst/>
          </a:prstGeom>
          <a:noFill/>
        </p:spPr>
      </p:pic>
      <p:sp>
        <p:nvSpPr>
          <p:cNvPr id="7" name="TextBox 6"/>
          <p:cNvSpPr txBox="1"/>
          <p:nvPr/>
        </p:nvSpPr>
        <p:spPr>
          <a:xfrm>
            <a:off x="228600" y="4795897"/>
            <a:ext cx="8686800" cy="2062103"/>
          </a:xfrm>
          <a:prstGeom prst="rect">
            <a:avLst/>
          </a:prstGeom>
          <a:solidFill>
            <a:schemeClr val="bg1"/>
          </a:solidFill>
        </p:spPr>
        <p:txBody>
          <a:bodyPr wrap="square" rtlCol="0">
            <a:spAutoFit/>
          </a:bodyPr>
          <a:lstStyle/>
          <a:p>
            <a:pPr algn="ctr"/>
            <a:r>
              <a:rPr lang="en-US" sz="3200" dirty="0" smtClean="0">
                <a:latin typeface="Arial" pitchFamily="34" charset="0"/>
                <a:cs typeface="Arial" pitchFamily="34" charset="0"/>
              </a:rPr>
              <a:t>What processes of cellular homeostasis are represented by the images above? Explain why those processes are important.</a:t>
            </a:r>
          </a:p>
          <a:p>
            <a:pPr algn="ctr"/>
            <a:endParaRPr lang="en-US" sz="3200" dirty="0">
              <a:latin typeface="Arial" pitchFamily="34" charset="0"/>
              <a:cs typeface="Arial" pitchFamily="34" charset="0"/>
            </a:endParaRPr>
          </a:p>
        </p:txBody>
      </p:sp>
      <p:sp>
        <p:nvSpPr>
          <p:cNvPr id="8" name="TextBox 7"/>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SC.6.L.14.3</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BCDEDF1F-DF55-4DDE-BCEB-9257A28D3A73}" type="slidenum">
              <a:rPr lang="en-US" smtClean="0"/>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62400" y="4648200"/>
            <a:ext cx="1600200" cy="220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0"/>
            <a:ext cx="8839200" cy="609600"/>
          </a:xfrm>
        </p:spPr>
        <p:txBody>
          <a:bodyPr>
            <a:normAutofit fontScale="90000"/>
          </a:bodyPr>
          <a:lstStyle/>
          <a:p>
            <a:r>
              <a:rPr lang="en-US" dirty="0" smtClean="0">
                <a:solidFill>
                  <a:schemeClr val="tx1"/>
                </a:solidFill>
              </a:rPr>
              <a:t>Parts of a Cell</a:t>
            </a:r>
            <a:endParaRPr lang="en-US" dirty="0">
              <a:solidFill>
                <a:schemeClr val="tx1"/>
              </a:solidFill>
            </a:endParaRPr>
          </a:p>
        </p:txBody>
      </p:sp>
      <p:sp>
        <p:nvSpPr>
          <p:cNvPr id="3" name="Content Placeholder 2"/>
          <p:cNvSpPr>
            <a:spLocks noGrp="1"/>
          </p:cNvSpPr>
          <p:nvPr>
            <p:ph idx="1"/>
          </p:nvPr>
        </p:nvSpPr>
        <p:spPr>
          <a:xfrm>
            <a:off x="0" y="533400"/>
            <a:ext cx="9144000" cy="2667000"/>
          </a:xfrm>
        </p:spPr>
        <p:txBody>
          <a:bodyPr>
            <a:normAutofit/>
          </a:bodyPr>
          <a:lstStyle/>
          <a:p>
            <a:pPr marL="0" indent="0">
              <a:buNone/>
            </a:pPr>
            <a:r>
              <a:rPr lang="en-US" sz="1800" b="1" dirty="0" smtClean="0">
                <a:solidFill>
                  <a:schemeClr val="tx1"/>
                </a:solidFill>
                <a:latin typeface="Arial Unicode MS" pitchFamily="34" charset="-128"/>
                <a:ea typeface="Arial Unicode MS" pitchFamily="34" charset="-128"/>
                <a:cs typeface="Arial Unicode MS" pitchFamily="34" charset="-128"/>
              </a:rPr>
              <a:t>What are some key differences between plant cells, animal cells, and bacteria cells</a:t>
            </a:r>
            <a:r>
              <a:rPr lang="en-US" sz="1800" b="1" dirty="0" smtClean="0">
                <a:latin typeface="Arial Unicode MS" pitchFamily="34" charset="-128"/>
                <a:ea typeface="Arial Unicode MS" pitchFamily="34" charset="-128"/>
                <a:cs typeface="Arial Unicode MS" pitchFamily="34" charset="-128"/>
              </a:rPr>
              <a:t>?</a:t>
            </a:r>
            <a:endParaRPr lang="en-US" sz="1800" b="1" dirty="0">
              <a:latin typeface="Arial Unicode MS" pitchFamily="34" charset="-128"/>
              <a:ea typeface="Arial Unicode MS" pitchFamily="34" charset="-128"/>
              <a:cs typeface="Arial Unicode MS" pitchFamily="34" charset="-128"/>
            </a:endParaRPr>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SC.6.L.14.4</a:t>
            </a:r>
            <a:endParaRPr lang="en-US" dirty="0">
              <a:solidFill>
                <a:schemeClr val="tx2">
                  <a:lumMod val="75000"/>
                </a:schemeClr>
              </a:solidFill>
            </a:endParaRPr>
          </a:p>
        </p:txBody>
      </p:sp>
      <p:pic>
        <p:nvPicPr>
          <p:cNvPr id="7170" name="Picture 2" descr="http://waynesword.palomar.edu/images/animal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4858124" cy="36576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aynesword.palomar.edu/images/plant3.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8124" y="3423327"/>
            <a:ext cx="4285874" cy="343467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www.k12.de.us/richardallen/science/comparing_cells/images/john4.09.jpg"/>
          <p:cNvPicPr>
            <a:picLocks noChangeAspect="1" noChangeArrowheads="1"/>
          </p:cNvPicPr>
          <p:nvPr/>
        </p:nvPicPr>
        <p:blipFill rotWithShape="1">
          <a:blip r:embed="rId5">
            <a:extLst>
              <a:ext uri="{28A0092B-C50C-407E-A947-70E740481C1C}">
                <a14:useLocalDpi xmlns:a14="http://schemas.microsoft.com/office/drawing/2010/main" val="0"/>
              </a:ext>
            </a:extLst>
          </a:blip>
          <a:srcRect l="-1" t="16048" r="-1"/>
          <a:stretch/>
        </p:blipFill>
        <p:spPr bwMode="auto">
          <a:xfrm>
            <a:off x="798095" y="4573965"/>
            <a:ext cx="3638924" cy="229122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BCDEDF1F-DF55-4DDE-BCEB-9257A28D3A73}" type="slidenum">
              <a:rPr lang="en-US" smtClean="0"/>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2084"/>
            <a:ext cx="8839200" cy="1143000"/>
          </a:xfrm>
        </p:spPr>
        <p:txBody>
          <a:bodyPr/>
          <a:lstStyle/>
          <a:p>
            <a:r>
              <a:rPr lang="en-US" dirty="0" smtClean="0">
                <a:solidFill>
                  <a:schemeClr val="tx1"/>
                </a:solidFill>
              </a:rPr>
              <a:t>Human Body Systems</a:t>
            </a:r>
            <a:endParaRPr lang="en-US" dirty="0">
              <a:solidFill>
                <a:schemeClr val="tx1"/>
              </a:solidFill>
            </a:endParaRPr>
          </a:p>
        </p:txBody>
      </p:sp>
      <p:sp>
        <p:nvSpPr>
          <p:cNvPr id="3" name="Content Placeholder 2"/>
          <p:cNvSpPr>
            <a:spLocks noGrp="1"/>
          </p:cNvSpPr>
          <p:nvPr>
            <p:ph idx="1"/>
          </p:nvPr>
        </p:nvSpPr>
        <p:spPr>
          <a:xfrm>
            <a:off x="0" y="1143000"/>
            <a:ext cx="9144000" cy="2057400"/>
          </a:xfrm>
        </p:spPr>
        <p:txBody>
          <a:bodyPr/>
          <a:lstStyle/>
          <a:p>
            <a:pPr marL="0" indent="0">
              <a:buNone/>
            </a:pPr>
            <a:r>
              <a:rPr lang="en-US" b="1" dirty="0" smtClean="0">
                <a:solidFill>
                  <a:schemeClr val="tx1"/>
                </a:solidFill>
                <a:latin typeface="Arial Narrow" pitchFamily="34" charset="0"/>
              </a:rPr>
              <a:t>How would a problem with your lungs effect your heart? How are the systems inter-related?</a:t>
            </a:r>
            <a:endParaRPr lang="en-US" b="1" dirty="0">
              <a:solidFill>
                <a:schemeClr val="tx1"/>
              </a:solidFill>
              <a:latin typeface="Arial Narrow" pitchFamily="34" charset="0"/>
            </a:endParaRPr>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SC.6.L.14.5</a:t>
            </a:r>
            <a:endParaRPr lang="en-US" dirty="0">
              <a:solidFill>
                <a:schemeClr val="tx2">
                  <a:lumMod val="75000"/>
                </a:schemeClr>
              </a:solidFill>
            </a:endParaRPr>
          </a:p>
        </p:txBody>
      </p:sp>
      <p:pic>
        <p:nvPicPr>
          <p:cNvPr id="6146" name="Picture 2" descr="http://www.jtmagz.com/wp-content/uploads/2012/10/Human-Body-System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2389" y="2333763"/>
            <a:ext cx="5347018" cy="456033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BCDEDF1F-DF55-4DDE-BCEB-9257A28D3A73}" type="slidenum">
              <a:rPr lang="en-US" smtClean="0"/>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Infectious Agents</a:t>
            </a:r>
            <a:endParaRPr lang="en-US" dirty="0">
              <a:solidFill>
                <a:schemeClr val="tx1"/>
              </a:solidFill>
            </a:endParaRPr>
          </a:p>
        </p:txBody>
      </p:sp>
      <p:pic>
        <p:nvPicPr>
          <p:cNvPr id="1026" name="Picture 2" descr="http://photo-dictionary.com/photofiles/list/621/1026bacteria.jpg"/>
          <p:cNvPicPr>
            <a:picLocks noChangeAspect="1" noChangeArrowheads="1"/>
          </p:cNvPicPr>
          <p:nvPr/>
        </p:nvPicPr>
        <p:blipFill>
          <a:blip r:embed="rId2" cstate="print"/>
          <a:srcRect/>
          <a:stretch>
            <a:fillRect/>
          </a:stretch>
        </p:blipFill>
        <p:spPr bwMode="auto">
          <a:xfrm>
            <a:off x="304800" y="1524000"/>
            <a:ext cx="2536869" cy="1609726"/>
          </a:xfrm>
          <a:prstGeom prst="rect">
            <a:avLst/>
          </a:prstGeom>
          <a:noFill/>
        </p:spPr>
      </p:pic>
      <p:pic>
        <p:nvPicPr>
          <p:cNvPr id="1028" name="Picture 4" descr="http://static.ddmcdn.com/gif/light-virus-1.jpg"/>
          <p:cNvPicPr>
            <a:picLocks noChangeAspect="1" noChangeArrowheads="1"/>
          </p:cNvPicPr>
          <p:nvPr/>
        </p:nvPicPr>
        <p:blipFill>
          <a:blip r:embed="rId3" cstate="print"/>
          <a:srcRect/>
          <a:stretch>
            <a:fillRect/>
          </a:stretch>
        </p:blipFill>
        <p:spPr bwMode="auto">
          <a:xfrm>
            <a:off x="6477000" y="1524000"/>
            <a:ext cx="2286000" cy="1714500"/>
          </a:xfrm>
          <a:prstGeom prst="rect">
            <a:avLst/>
          </a:prstGeom>
          <a:noFill/>
        </p:spPr>
      </p:pic>
      <p:pic>
        <p:nvPicPr>
          <p:cNvPr id="1030" name="Picture 6" descr="http://www.uploadimages4free.com/upload/big/athletes_foot_fungus_massachusetts_1997-1792.jpg"/>
          <p:cNvPicPr>
            <a:picLocks noChangeAspect="1" noChangeArrowheads="1"/>
          </p:cNvPicPr>
          <p:nvPr/>
        </p:nvPicPr>
        <p:blipFill>
          <a:blip r:embed="rId4" cstate="print"/>
          <a:srcRect l="3750" t="1667" r="3750" b="1667"/>
          <a:stretch>
            <a:fillRect/>
          </a:stretch>
        </p:blipFill>
        <p:spPr bwMode="auto">
          <a:xfrm>
            <a:off x="3505200" y="1447800"/>
            <a:ext cx="2286000" cy="1791729"/>
          </a:xfrm>
          <a:prstGeom prst="rect">
            <a:avLst/>
          </a:prstGeom>
          <a:noFill/>
        </p:spPr>
      </p:pic>
      <p:sp>
        <p:nvSpPr>
          <p:cNvPr id="7" name="Rectangle 6"/>
          <p:cNvSpPr/>
          <p:nvPr/>
        </p:nvSpPr>
        <p:spPr>
          <a:xfrm>
            <a:off x="609600" y="3124200"/>
            <a:ext cx="1932067"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Bacteria</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3810000" y="3200400"/>
            <a:ext cx="1696298"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Fungus</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p:cNvSpPr/>
          <p:nvPr/>
        </p:nvSpPr>
        <p:spPr>
          <a:xfrm>
            <a:off x="7086600" y="3200400"/>
            <a:ext cx="1277915"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Virus</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TextBox 9"/>
          <p:cNvSpPr txBox="1"/>
          <p:nvPr/>
        </p:nvSpPr>
        <p:spPr>
          <a:xfrm>
            <a:off x="0" y="4648200"/>
            <a:ext cx="9144000" cy="2554545"/>
          </a:xfrm>
          <a:prstGeom prst="rect">
            <a:avLst/>
          </a:prstGeom>
          <a:solidFill>
            <a:schemeClr val="bg1"/>
          </a:solidFill>
        </p:spPr>
        <p:txBody>
          <a:bodyPr wrap="square" rtlCol="0">
            <a:spAutoFit/>
          </a:bodyPr>
          <a:lstStyle/>
          <a:p>
            <a:pPr algn="ctr"/>
            <a:r>
              <a:rPr lang="en-US" sz="3200" dirty="0" smtClean="0">
                <a:latin typeface="Arial" pitchFamily="34" charset="0"/>
                <a:cs typeface="Arial" pitchFamily="34" charset="0"/>
              </a:rPr>
              <a:t>Compare and contrast the infectious agents above.  Include information about how they are transmitted and treated and if/how they can be prevented</a:t>
            </a:r>
          </a:p>
          <a:p>
            <a:pPr algn="ctr"/>
            <a:endParaRPr lang="en-US" sz="3200" dirty="0">
              <a:latin typeface="Arial" pitchFamily="34" charset="0"/>
              <a:cs typeface="Arial" pitchFamily="34" charset="0"/>
            </a:endParaRPr>
          </a:p>
        </p:txBody>
      </p:sp>
      <p:sp>
        <p:nvSpPr>
          <p:cNvPr id="11" name="TextBox 10"/>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SC.6.L.14.6</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BCDEDF1F-DF55-4DDE-BCEB-9257A28D3A73}" type="slidenum">
              <a:rPr lang="en-US" smtClean="0"/>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Classification of Life</a:t>
            </a:r>
            <a:endParaRPr lang="en-US" dirty="0">
              <a:solidFill>
                <a:schemeClr val="tx1"/>
              </a:solidFill>
            </a:endParaRPr>
          </a:p>
        </p:txBody>
      </p:sp>
      <p:sp>
        <p:nvSpPr>
          <p:cNvPr id="3" name="Content Placeholder 2"/>
          <p:cNvSpPr>
            <a:spLocks noGrp="1"/>
          </p:cNvSpPr>
          <p:nvPr>
            <p:ph idx="1"/>
          </p:nvPr>
        </p:nvSpPr>
        <p:spPr>
          <a:xfrm>
            <a:off x="381000" y="1295400"/>
            <a:ext cx="8229600" cy="4525963"/>
          </a:xfrm>
        </p:spPr>
        <p:txBody>
          <a:bodyPr/>
          <a:lstStyle/>
          <a:p>
            <a:pPr marL="0" indent="0">
              <a:buNone/>
            </a:pPr>
            <a:r>
              <a:rPr lang="en-US" dirty="0" smtClean="0">
                <a:solidFill>
                  <a:schemeClr val="tx1"/>
                </a:solidFill>
                <a:latin typeface="Arial Unicode MS" pitchFamily="34" charset="-128"/>
                <a:ea typeface="Arial Unicode MS" pitchFamily="34" charset="-128"/>
                <a:cs typeface="Arial Unicode MS" pitchFamily="34" charset="-128"/>
              </a:rPr>
              <a:t>What are the 3 Domains and how do the 6 Kingdoms fit within them?</a:t>
            </a:r>
            <a:endParaRPr lang="en-US" dirty="0">
              <a:solidFill>
                <a:schemeClr val="tx1"/>
              </a:solidFill>
              <a:latin typeface="Arial Unicode MS" pitchFamily="34" charset="-128"/>
              <a:ea typeface="Arial Unicode MS" pitchFamily="34" charset="-128"/>
              <a:cs typeface="Arial Unicode MS" pitchFamily="34" charset="-128"/>
            </a:endParaRPr>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SC.6.L.15.1</a:t>
            </a:r>
            <a:endParaRPr lang="en-US" dirty="0">
              <a:solidFill>
                <a:schemeClr val="tx2">
                  <a:lumMod val="75000"/>
                </a:schemeClr>
              </a:solidFill>
            </a:endParaRPr>
          </a:p>
        </p:txBody>
      </p:sp>
      <p:pic>
        <p:nvPicPr>
          <p:cNvPr id="5124" name="Picture 4" descr="http://faculty.southwest.tn.edu/rburkett/classi6.jpg"/>
          <p:cNvPicPr>
            <a:picLocks noChangeAspect="1" noChangeArrowheads="1"/>
          </p:cNvPicPr>
          <p:nvPr/>
        </p:nvPicPr>
        <p:blipFill rotWithShape="1">
          <a:blip r:embed="rId3">
            <a:extLst>
              <a:ext uri="{28A0092B-C50C-407E-A947-70E740481C1C}">
                <a14:useLocalDpi xmlns:a14="http://schemas.microsoft.com/office/drawing/2010/main" val="0"/>
              </a:ext>
            </a:extLst>
          </a:blip>
          <a:srcRect l="-1" t="10526" r="-534"/>
          <a:stretch/>
        </p:blipFill>
        <p:spPr bwMode="auto">
          <a:xfrm>
            <a:off x="32084" y="3047999"/>
            <a:ext cx="5727032" cy="381802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encrypted-tbn2.gstatic.com/images?q=tbn:ANd9GcSyqxxzK_hHHSvnPhCWUE1P018Ee1H-YBkDMH7_8uObLMyYdnE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905000"/>
            <a:ext cx="3861991" cy="28194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BCDEDF1F-DF55-4DDE-BCEB-9257A28D3A73}" type="slidenum">
              <a:rPr lang="en-US" smtClean="0"/>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Methods of Science</a:t>
            </a:r>
            <a:endParaRPr lang="en-US" dirty="0">
              <a:solidFill>
                <a:schemeClr val="tx1"/>
              </a:solidFill>
            </a:endParaRPr>
          </a:p>
        </p:txBody>
      </p:sp>
      <p:sp>
        <p:nvSpPr>
          <p:cNvPr id="4" name="TextBox 3"/>
          <p:cNvSpPr txBox="1"/>
          <p:nvPr/>
        </p:nvSpPr>
        <p:spPr>
          <a:xfrm>
            <a:off x="0" y="6400800"/>
            <a:ext cx="2209800" cy="369332"/>
          </a:xfrm>
          <a:prstGeom prst="rect">
            <a:avLst/>
          </a:prstGeom>
          <a:noFill/>
        </p:spPr>
        <p:txBody>
          <a:bodyPr wrap="square" rtlCol="0">
            <a:spAutoFit/>
          </a:bodyPr>
          <a:lstStyle/>
          <a:p>
            <a:r>
              <a:rPr lang="en-US" dirty="0" smtClean="0">
                <a:solidFill>
                  <a:schemeClr val="tx2">
                    <a:lumMod val="75000"/>
                  </a:schemeClr>
                </a:solidFill>
              </a:rPr>
              <a:t>SC.7.N.1.5, SC.8.N.1.5</a:t>
            </a:r>
            <a:endParaRPr lang="en-US" dirty="0">
              <a:solidFill>
                <a:schemeClr val="tx2">
                  <a:lumMod val="75000"/>
                </a:schemeClr>
              </a:solidFill>
            </a:endParaRPr>
          </a:p>
        </p:txBody>
      </p:sp>
      <p:sp>
        <p:nvSpPr>
          <p:cNvPr id="5" name="Rectangle 4"/>
          <p:cNvSpPr/>
          <p:nvPr/>
        </p:nvSpPr>
        <p:spPr>
          <a:xfrm>
            <a:off x="762000" y="1600200"/>
            <a:ext cx="370383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Observation</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ectangle 5"/>
          <p:cNvSpPr/>
          <p:nvPr/>
        </p:nvSpPr>
        <p:spPr>
          <a:xfrm>
            <a:off x="914400" y="3048000"/>
            <a:ext cx="337624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Hypothesis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5857999" y="1600200"/>
            <a:ext cx="153086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Data</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4953000" y="3048000"/>
            <a:ext cx="331693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Conclusion</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Box 8"/>
          <p:cNvSpPr txBox="1"/>
          <p:nvPr/>
        </p:nvSpPr>
        <p:spPr>
          <a:xfrm>
            <a:off x="228600" y="4800600"/>
            <a:ext cx="8763000" cy="2062103"/>
          </a:xfrm>
          <a:prstGeom prst="rect">
            <a:avLst/>
          </a:prstGeom>
          <a:solidFill>
            <a:schemeClr val="bg1"/>
          </a:solidFill>
        </p:spPr>
        <p:txBody>
          <a:bodyPr wrap="square" rtlCol="0">
            <a:spAutoFit/>
          </a:bodyPr>
          <a:lstStyle/>
          <a:p>
            <a:pPr algn="ctr"/>
            <a:r>
              <a:rPr lang="en-US" sz="3200" dirty="0" smtClean="0">
                <a:latin typeface="Arial" pitchFamily="34" charset="0"/>
                <a:cs typeface="Arial" pitchFamily="34" charset="0"/>
              </a:rPr>
              <a:t>Describe what each term above means in the context of scientific experimentation.</a:t>
            </a:r>
          </a:p>
          <a:p>
            <a:pPr algn="ctr"/>
            <a:endParaRPr lang="en-US" sz="3200" dirty="0" smtClean="0">
              <a:latin typeface="Arial" pitchFamily="34" charset="0"/>
              <a:cs typeface="Arial" pitchFamily="34" charset="0"/>
            </a:endParaRPr>
          </a:p>
          <a:p>
            <a:pPr algn="ctr"/>
            <a:endParaRPr lang="en-US" sz="3200" dirty="0">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p>
            <a:fld id="{BCDEDF1F-DF55-4DDE-BCEB-9257A28D3A73}" type="slidenum">
              <a:rPr lang="en-US" smtClean="0"/>
              <a:pPr/>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Fossil Evidence</a:t>
            </a:r>
            <a:endParaRPr lang="en-US" dirty="0">
              <a:solidFill>
                <a:schemeClr val="tx1"/>
              </a:solidFill>
            </a:endParaRPr>
          </a:p>
        </p:txBody>
      </p:sp>
      <p:sp>
        <p:nvSpPr>
          <p:cNvPr id="3" name="Content Placeholder 2"/>
          <p:cNvSpPr>
            <a:spLocks noGrp="1"/>
          </p:cNvSpPr>
          <p:nvPr>
            <p:ph idx="1"/>
          </p:nvPr>
        </p:nvSpPr>
        <p:spPr>
          <a:xfrm>
            <a:off x="152400" y="1371600"/>
            <a:ext cx="8763000" cy="4525963"/>
          </a:xfrm>
        </p:spPr>
        <p:txBody>
          <a:bodyPr/>
          <a:lstStyle/>
          <a:p>
            <a:pPr marL="0" indent="0">
              <a:buNone/>
            </a:pPr>
            <a:r>
              <a:rPr lang="en-US" b="1" dirty="0" smtClean="0">
                <a:solidFill>
                  <a:schemeClr val="tx1"/>
                </a:solidFill>
                <a:latin typeface="Arial Narrow" pitchFamily="34" charset="0"/>
              </a:rPr>
              <a:t>Relative Dating 				Carbon Dating</a:t>
            </a:r>
          </a:p>
          <a:p>
            <a:pPr marL="0" indent="0">
              <a:buNone/>
            </a:pPr>
            <a:r>
              <a:rPr lang="en-US" b="1" dirty="0" smtClean="0">
                <a:solidFill>
                  <a:schemeClr val="tx1"/>
                </a:solidFill>
                <a:latin typeface="Arial Narrow" pitchFamily="34" charset="0"/>
              </a:rPr>
              <a:t>(Law of Superposition)  		(Absolute dating)</a:t>
            </a:r>
            <a:endParaRPr lang="en-US" b="1" dirty="0">
              <a:solidFill>
                <a:schemeClr val="tx1"/>
              </a:solidFill>
              <a:latin typeface="Arial Narrow" pitchFamily="34" charset="0"/>
            </a:endParaRPr>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SC.7.L.15.1</a:t>
            </a:r>
            <a:endParaRPr lang="en-US" dirty="0">
              <a:solidFill>
                <a:schemeClr val="tx2">
                  <a:lumMod val="75000"/>
                </a:schemeClr>
              </a:solidFill>
            </a:endParaRPr>
          </a:p>
        </p:txBody>
      </p:sp>
      <p:pic>
        <p:nvPicPr>
          <p:cNvPr id="4098" name="Picture 2" descr="http://evolution.berkeley.edu/evosite/lines/images/strat_colum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17799"/>
            <a:ext cx="3352800" cy="425233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sciencecourseware.org/virtualdating/Images/C14-Cycl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5044" y="2517799"/>
            <a:ext cx="2752725" cy="43053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581400" y="4876800"/>
            <a:ext cx="1905000" cy="194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BCDEDF1F-DF55-4DDE-BCEB-9257A28D3A73}" type="slidenum">
              <a:rPr lang="en-US" smtClean="0"/>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Adaptation or Extinction</a:t>
            </a:r>
            <a:endParaRPr lang="en-US" dirty="0">
              <a:solidFill>
                <a:schemeClr val="tx1"/>
              </a:solidFill>
            </a:endParaRPr>
          </a:p>
        </p:txBody>
      </p:sp>
      <p:pic>
        <p:nvPicPr>
          <p:cNvPr id="163842" name="Picture 2" descr="http://www.zoenature.org/wp-content/uploads/2011/04/polar-bears-putin-1.jpg"/>
          <p:cNvPicPr>
            <a:picLocks noChangeAspect="1" noChangeArrowheads="1"/>
          </p:cNvPicPr>
          <p:nvPr/>
        </p:nvPicPr>
        <p:blipFill>
          <a:blip r:embed="rId2" cstate="print"/>
          <a:srcRect/>
          <a:stretch>
            <a:fillRect/>
          </a:stretch>
        </p:blipFill>
        <p:spPr bwMode="auto">
          <a:xfrm>
            <a:off x="2667000" y="1447800"/>
            <a:ext cx="3464270" cy="2590800"/>
          </a:xfrm>
          <a:prstGeom prst="rect">
            <a:avLst/>
          </a:prstGeom>
          <a:noFill/>
        </p:spPr>
      </p:pic>
      <p:sp>
        <p:nvSpPr>
          <p:cNvPr id="5" name="TextBox 4"/>
          <p:cNvSpPr txBox="1"/>
          <p:nvPr/>
        </p:nvSpPr>
        <p:spPr>
          <a:xfrm>
            <a:off x="457200" y="4876800"/>
            <a:ext cx="8153400" cy="2062103"/>
          </a:xfrm>
          <a:prstGeom prst="rect">
            <a:avLst/>
          </a:prstGeom>
          <a:solidFill>
            <a:schemeClr val="bg1"/>
          </a:solidFill>
        </p:spPr>
        <p:txBody>
          <a:bodyPr wrap="square" rtlCol="0">
            <a:spAutoFit/>
          </a:bodyPr>
          <a:lstStyle/>
          <a:p>
            <a:pPr algn="ctr"/>
            <a:r>
              <a:rPr lang="en-US" sz="3200" dirty="0" smtClean="0">
                <a:latin typeface="Arial" pitchFamily="34" charset="0"/>
                <a:cs typeface="Arial" pitchFamily="34" charset="0"/>
              </a:rPr>
              <a:t>Explain how polar bears would have to adapt to their changing environment in order to avoid extinction</a:t>
            </a:r>
          </a:p>
          <a:p>
            <a:pPr algn="ctr"/>
            <a:endParaRPr lang="en-US" sz="3200" dirty="0">
              <a:latin typeface="Arial" pitchFamily="34" charset="0"/>
              <a:cs typeface="Arial" pitchFamily="34" charset="0"/>
            </a:endParaRPr>
          </a:p>
        </p:txBody>
      </p:sp>
      <p:sp>
        <p:nvSpPr>
          <p:cNvPr id="6" name="TextBox 5"/>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SC.7.L.15.3</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BCDEDF1F-DF55-4DDE-BCEB-9257A28D3A73}" type="slidenum">
              <a:rPr lang="en-US" smtClean="0"/>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DNA</a:t>
            </a:r>
            <a:endParaRPr lang="en-US" dirty="0">
              <a:solidFill>
                <a:schemeClr val="tx1"/>
              </a:solidFill>
            </a:endParaRPr>
          </a:p>
        </p:txBody>
      </p:sp>
      <p:pic>
        <p:nvPicPr>
          <p:cNvPr id="175110" name="Picture 6" descr="http://publications.nigms.nih.gov/thenewgenetics/images/ch1_dnagenes.jpg"/>
          <p:cNvPicPr>
            <a:picLocks noChangeAspect="1" noChangeArrowheads="1"/>
          </p:cNvPicPr>
          <p:nvPr/>
        </p:nvPicPr>
        <p:blipFill>
          <a:blip r:embed="rId2" cstate="print"/>
          <a:srcRect/>
          <a:stretch>
            <a:fillRect/>
          </a:stretch>
        </p:blipFill>
        <p:spPr bwMode="auto">
          <a:xfrm>
            <a:off x="609600" y="1295400"/>
            <a:ext cx="2895600" cy="3689823"/>
          </a:xfrm>
          <a:prstGeom prst="rect">
            <a:avLst/>
          </a:prstGeom>
          <a:noFill/>
        </p:spPr>
      </p:pic>
      <p:sp>
        <p:nvSpPr>
          <p:cNvPr id="7" name="TextBox 6"/>
          <p:cNvSpPr txBox="1"/>
          <p:nvPr/>
        </p:nvSpPr>
        <p:spPr>
          <a:xfrm>
            <a:off x="4191000" y="1676400"/>
            <a:ext cx="4495800" cy="2246769"/>
          </a:xfrm>
          <a:prstGeom prst="rect">
            <a:avLst/>
          </a:prstGeom>
          <a:noFill/>
        </p:spPr>
        <p:txBody>
          <a:bodyPr wrap="square" rtlCol="0">
            <a:spAutoFit/>
          </a:bodyPr>
          <a:lstStyle/>
          <a:p>
            <a:pPr algn="ctr"/>
            <a:r>
              <a:rPr lang="en-US" sz="2800" dirty="0" smtClean="0">
                <a:solidFill>
                  <a:schemeClr val="tx2"/>
                </a:solidFill>
                <a:latin typeface="+mj-lt"/>
              </a:rPr>
              <a:t>The diagram to the left shows the structural hierarchy of genetic material inside a cell including: nucleus, chromosome, gene, and DNA</a:t>
            </a:r>
            <a:endParaRPr lang="en-US" sz="2800" dirty="0">
              <a:solidFill>
                <a:schemeClr val="tx2"/>
              </a:solidFill>
              <a:latin typeface="+mj-lt"/>
            </a:endParaRPr>
          </a:p>
        </p:txBody>
      </p:sp>
      <p:sp>
        <p:nvSpPr>
          <p:cNvPr id="8" name="TextBox 7"/>
          <p:cNvSpPr txBox="1"/>
          <p:nvPr/>
        </p:nvSpPr>
        <p:spPr>
          <a:xfrm>
            <a:off x="381000" y="4953001"/>
            <a:ext cx="8382000" cy="2246769"/>
          </a:xfrm>
          <a:prstGeom prst="rect">
            <a:avLst/>
          </a:prstGeom>
          <a:solidFill>
            <a:schemeClr val="bg1"/>
          </a:solidFill>
        </p:spPr>
        <p:txBody>
          <a:bodyPr wrap="square" rtlCol="0">
            <a:spAutoFit/>
          </a:bodyPr>
          <a:lstStyle/>
          <a:p>
            <a:pPr algn="ctr"/>
            <a:r>
              <a:rPr lang="en-US" sz="2800" dirty="0" smtClean="0">
                <a:latin typeface="Arial" pitchFamily="34" charset="0"/>
                <a:cs typeface="Arial" pitchFamily="34" charset="0"/>
              </a:rPr>
              <a:t>Describe the hierarchy in your own words as it applies to the transmission of genetic material</a:t>
            </a:r>
          </a:p>
          <a:p>
            <a:pPr algn="ctr"/>
            <a:endParaRPr lang="en-US" sz="2800" dirty="0" smtClean="0">
              <a:latin typeface="Arial" pitchFamily="34" charset="0"/>
              <a:cs typeface="Arial" pitchFamily="34" charset="0"/>
            </a:endParaRPr>
          </a:p>
          <a:p>
            <a:pPr algn="ctr"/>
            <a:endParaRPr lang="en-US" sz="2800" dirty="0" smtClean="0">
              <a:latin typeface="Arial" pitchFamily="34" charset="0"/>
              <a:cs typeface="Arial" pitchFamily="34" charset="0"/>
            </a:endParaRPr>
          </a:p>
          <a:p>
            <a:pPr algn="ctr"/>
            <a:endParaRPr lang="en-US" sz="2800" dirty="0">
              <a:latin typeface="Arial" pitchFamily="34" charset="0"/>
              <a:cs typeface="Arial" pitchFamily="34" charset="0"/>
            </a:endParaRPr>
          </a:p>
        </p:txBody>
      </p:sp>
      <p:sp>
        <p:nvSpPr>
          <p:cNvPr id="9" name="TextBox 8"/>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SC.7.L.16.1</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BCDEDF1F-DF55-4DDE-BCEB-9257A28D3A73}" type="slidenum">
              <a:rPr lang="en-US" smtClean="0"/>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6042"/>
            <a:ext cx="8839200" cy="1143000"/>
          </a:xfrm>
        </p:spPr>
        <p:txBody>
          <a:bodyPr/>
          <a:lstStyle/>
          <a:p>
            <a:r>
              <a:rPr lang="en-US" dirty="0" err="1" smtClean="0">
                <a:solidFill>
                  <a:schemeClr val="tx1"/>
                </a:solidFill>
              </a:rPr>
              <a:t>Punnett</a:t>
            </a:r>
            <a:r>
              <a:rPr lang="en-US" dirty="0" smtClean="0">
                <a:solidFill>
                  <a:schemeClr val="tx1"/>
                </a:solidFill>
              </a:rPr>
              <a:t> Squares</a:t>
            </a:r>
            <a:endParaRPr lang="en-US" dirty="0">
              <a:solidFill>
                <a:schemeClr val="tx1"/>
              </a:solidFill>
            </a:endParaRPr>
          </a:p>
        </p:txBody>
      </p:sp>
      <p:sp>
        <p:nvSpPr>
          <p:cNvPr id="3" name="Content Placeholder 2"/>
          <p:cNvSpPr>
            <a:spLocks noGrp="1"/>
          </p:cNvSpPr>
          <p:nvPr>
            <p:ph idx="1"/>
          </p:nvPr>
        </p:nvSpPr>
        <p:spPr>
          <a:xfrm>
            <a:off x="457200" y="1066800"/>
            <a:ext cx="8229600" cy="4525963"/>
          </a:xfrm>
        </p:spPr>
        <p:txBody>
          <a:bodyPr>
            <a:normAutofit/>
          </a:bodyPr>
          <a:lstStyle/>
          <a:p>
            <a:r>
              <a:rPr lang="en-US" sz="2800" dirty="0" smtClean="0">
                <a:solidFill>
                  <a:schemeClr val="tx1"/>
                </a:solidFill>
                <a:latin typeface="Arial Rounded MT Bold" pitchFamily="34" charset="0"/>
              </a:rPr>
              <a:t>What is the difference between organisms that are heterozygous dominant and homozygous dominant?</a:t>
            </a:r>
            <a:endParaRPr lang="en-US" sz="2800" dirty="0">
              <a:solidFill>
                <a:schemeClr val="tx1"/>
              </a:solidFill>
              <a:latin typeface="Arial Rounded MT Bold" pitchFamily="34" charset="0"/>
            </a:endParaRPr>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SC.7.L.16.2</a:t>
            </a:r>
            <a:endParaRPr lang="en-US" dirty="0">
              <a:solidFill>
                <a:schemeClr val="tx2">
                  <a:lumMod val="75000"/>
                </a:schemeClr>
              </a:solidFill>
            </a:endParaRPr>
          </a:p>
        </p:txBody>
      </p:sp>
      <p:pic>
        <p:nvPicPr>
          <p:cNvPr id="3074" name="Picture 2" descr="http://bioserv.fiu.edu/~walterm/GenBio2004/new_chap13_inheritance/f13-14_a_testcross_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378075"/>
            <a:ext cx="6096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BCDEDF1F-DF55-4DDE-BCEB-9257A28D3A73}" type="slidenum">
              <a:rPr lang="en-US" smtClean="0"/>
              <a:pPr/>
              <a:t>73</a:t>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9000" y="5105400"/>
            <a:ext cx="18288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u="sng" dirty="0" smtClean="0">
                <a:solidFill>
                  <a:schemeClr val="tx1"/>
                </a:solidFill>
              </a:rPr>
              <a:t>Mitosis vs. Meiosis</a:t>
            </a:r>
            <a:endParaRPr lang="en-US" u="sng" dirty="0">
              <a:solidFill>
                <a:schemeClr val="tx1"/>
              </a:solidFill>
            </a:endParaRPr>
          </a:p>
        </p:txBody>
      </p:sp>
      <p:sp>
        <p:nvSpPr>
          <p:cNvPr id="3" name="Content Placeholder 2"/>
          <p:cNvSpPr>
            <a:spLocks noGrp="1"/>
          </p:cNvSpPr>
          <p:nvPr>
            <p:ph idx="1"/>
          </p:nvPr>
        </p:nvSpPr>
        <p:spPr>
          <a:xfrm>
            <a:off x="0" y="1295400"/>
            <a:ext cx="9144000" cy="5181600"/>
          </a:xfrm>
        </p:spPr>
        <p:txBody>
          <a:bodyPr>
            <a:normAutofit fontScale="77500" lnSpcReduction="20000"/>
          </a:bodyPr>
          <a:lstStyle/>
          <a:p>
            <a:r>
              <a:rPr lang="en-US" b="1" u="sng" dirty="0">
                <a:solidFill>
                  <a:schemeClr val="tx1"/>
                </a:solidFill>
                <a:latin typeface="Arial Rounded MT Bold" pitchFamily="34" charset="0"/>
              </a:rPr>
              <a:t>Mitosis</a:t>
            </a:r>
            <a:r>
              <a:rPr lang="en-US" dirty="0">
                <a:solidFill>
                  <a:schemeClr val="tx1"/>
                </a:solidFill>
                <a:latin typeface="Arial Rounded MT Bold" pitchFamily="34" charset="0"/>
              </a:rPr>
              <a:t> is a process of cell duplication, or reproduction, during which one cell gives rise to two genetically identical daughter cells.</a:t>
            </a:r>
          </a:p>
          <a:p>
            <a:endParaRPr lang="en-US" dirty="0">
              <a:solidFill>
                <a:schemeClr val="tx1"/>
              </a:solidFill>
              <a:latin typeface="Arial Rounded MT Bold" pitchFamily="34" charset="0"/>
            </a:endParaRPr>
          </a:p>
          <a:p>
            <a:r>
              <a:rPr lang="en-US" b="1" u="sng" dirty="0">
                <a:solidFill>
                  <a:schemeClr val="tx1"/>
                </a:solidFill>
                <a:latin typeface="Arial Rounded MT Bold" pitchFamily="34" charset="0"/>
              </a:rPr>
              <a:t>Meiosis</a:t>
            </a:r>
            <a:r>
              <a:rPr lang="en-US" dirty="0">
                <a:solidFill>
                  <a:schemeClr val="tx1"/>
                </a:solidFill>
                <a:latin typeface="Arial Rounded MT Bold" pitchFamily="34" charset="0"/>
              </a:rPr>
              <a:t>, on the other hand, is a division of a germ cell involving two fissions of the nucleus and giving rise to four gametes, or sex cells, each possessing half the number of chromosomes of the original cell.</a:t>
            </a:r>
          </a:p>
          <a:p>
            <a:endParaRPr lang="en-US" dirty="0">
              <a:solidFill>
                <a:schemeClr val="tx1"/>
              </a:solidFill>
              <a:latin typeface="Arial Rounded MT Bold" pitchFamily="34" charset="0"/>
            </a:endParaRPr>
          </a:p>
          <a:p>
            <a:r>
              <a:rPr lang="en-US" b="1" u="sng" dirty="0">
                <a:solidFill>
                  <a:schemeClr val="tx1"/>
                </a:solidFill>
                <a:latin typeface="Arial Rounded MT Bold" pitchFamily="34" charset="0"/>
              </a:rPr>
              <a:t>Mitosis</a:t>
            </a:r>
            <a:r>
              <a:rPr lang="en-US" dirty="0">
                <a:solidFill>
                  <a:schemeClr val="tx1"/>
                </a:solidFill>
                <a:latin typeface="Arial Rounded MT Bold" pitchFamily="34" charset="0"/>
              </a:rPr>
              <a:t> is used by single celled organisms to reproduce; it is also used for the organic growth of tissues, fibers, and </a:t>
            </a:r>
            <a:r>
              <a:rPr lang="en-US" dirty="0" err="1">
                <a:solidFill>
                  <a:schemeClr val="tx1"/>
                </a:solidFill>
                <a:latin typeface="Arial Rounded MT Bold" pitchFamily="34" charset="0"/>
              </a:rPr>
              <a:t>mibranes</a:t>
            </a:r>
            <a:r>
              <a:rPr lang="en-US" dirty="0">
                <a:solidFill>
                  <a:schemeClr val="tx1"/>
                </a:solidFill>
                <a:latin typeface="Arial Rounded MT Bold" pitchFamily="34" charset="0"/>
              </a:rPr>
              <a:t>. </a:t>
            </a:r>
            <a:r>
              <a:rPr lang="en-US" b="1" u="sng" dirty="0">
                <a:solidFill>
                  <a:schemeClr val="tx1"/>
                </a:solidFill>
                <a:latin typeface="Arial Rounded MT Bold" pitchFamily="34" charset="0"/>
              </a:rPr>
              <a:t>Meiosis</a:t>
            </a:r>
            <a:r>
              <a:rPr lang="en-US" dirty="0">
                <a:solidFill>
                  <a:schemeClr val="tx1"/>
                </a:solidFill>
                <a:latin typeface="Arial Rounded MT Bold" pitchFamily="34" charset="0"/>
              </a:rPr>
              <a:t> is useful for sexual reproduction of organisms; The male and female sex cells, e.g. the </a:t>
            </a:r>
            <a:r>
              <a:rPr lang="en-US" dirty="0" err="1">
                <a:solidFill>
                  <a:schemeClr val="tx1"/>
                </a:solidFill>
                <a:latin typeface="Arial Rounded MT Bold" pitchFamily="34" charset="0"/>
              </a:rPr>
              <a:t>spermazoa</a:t>
            </a:r>
            <a:r>
              <a:rPr lang="en-US" dirty="0">
                <a:solidFill>
                  <a:schemeClr val="tx1"/>
                </a:solidFill>
                <a:latin typeface="Arial Rounded MT Bold" pitchFamily="34" charset="0"/>
              </a:rPr>
              <a:t> and egg, fuse to create a new, singular biological organism.</a:t>
            </a:r>
          </a:p>
        </p:txBody>
      </p:sp>
      <p:sp>
        <p:nvSpPr>
          <p:cNvPr id="6" name="Slide Number Placeholder 5"/>
          <p:cNvSpPr>
            <a:spLocks noGrp="1"/>
          </p:cNvSpPr>
          <p:nvPr>
            <p:ph type="sldNum" sz="quarter" idx="12"/>
          </p:nvPr>
        </p:nvSpPr>
        <p:spPr/>
        <p:txBody>
          <a:bodyPr/>
          <a:lstStyle/>
          <a:p>
            <a:fld id="{BCDEDF1F-DF55-4DDE-BCEB-9257A28D3A73}" type="slidenum">
              <a:rPr lang="en-US" smtClean="0"/>
              <a:pPr/>
              <a:t>74</a:t>
            </a:fld>
            <a:endParaRPr lang="en-US"/>
          </a:p>
        </p:txBody>
      </p:sp>
    </p:spTree>
    <p:extLst>
      <p:ext uri="{BB962C8B-B14F-4D97-AF65-F5344CB8AC3E}">
        <p14:creationId xmlns:p14="http://schemas.microsoft.com/office/powerpoint/2010/main" val="10822587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Mitosis and Meiosis</a:t>
            </a:r>
            <a:endParaRPr lang="en-US" dirty="0">
              <a:solidFill>
                <a:schemeClr val="tx1"/>
              </a:solidFill>
            </a:endParaRPr>
          </a:p>
        </p:txBody>
      </p:sp>
      <p:pic>
        <p:nvPicPr>
          <p:cNvPr id="173058" name="Picture 2" descr="http://bio3400.nicerweb.com/Locked/media/ch02/02_08-mitosis_meiosis.jpg"/>
          <p:cNvPicPr>
            <a:picLocks noChangeAspect="1" noChangeArrowheads="1"/>
          </p:cNvPicPr>
          <p:nvPr/>
        </p:nvPicPr>
        <p:blipFill>
          <a:blip r:embed="rId2" cstate="print"/>
          <a:srcRect l="42177" r="41497" b="80077"/>
          <a:stretch>
            <a:fillRect/>
          </a:stretch>
        </p:blipFill>
        <p:spPr bwMode="auto">
          <a:xfrm>
            <a:off x="1371600" y="1447800"/>
            <a:ext cx="1266092" cy="1371600"/>
          </a:xfrm>
          <a:prstGeom prst="rect">
            <a:avLst/>
          </a:prstGeom>
          <a:noFill/>
        </p:spPr>
      </p:pic>
      <p:pic>
        <p:nvPicPr>
          <p:cNvPr id="173060" name="Picture 4" descr="http://bio3400.nicerweb.com/Locked/media/ch02/02_08-mitosis_meiosis.jpg"/>
          <p:cNvPicPr>
            <a:picLocks noChangeAspect="1" noChangeArrowheads="1"/>
          </p:cNvPicPr>
          <p:nvPr/>
        </p:nvPicPr>
        <p:blipFill>
          <a:blip r:embed="rId2" cstate="print"/>
          <a:srcRect l="53061" t="90421" r="29252"/>
          <a:stretch>
            <a:fillRect/>
          </a:stretch>
        </p:blipFill>
        <p:spPr bwMode="auto">
          <a:xfrm>
            <a:off x="4419600" y="3581400"/>
            <a:ext cx="2060448" cy="990600"/>
          </a:xfrm>
          <a:prstGeom prst="rect">
            <a:avLst/>
          </a:prstGeom>
          <a:noFill/>
        </p:spPr>
      </p:pic>
      <p:pic>
        <p:nvPicPr>
          <p:cNvPr id="173062" name="Picture 6" descr="http://bio3400.nicerweb.com/Locked/media/ch02/02_08-mitosis_meiosis.jpg"/>
          <p:cNvPicPr>
            <a:picLocks noChangeAspect="1" noChangeArrowheads="1"/>
          </p:cNvPicPr>
          <p:nvPr/>
        </p:nvPicPr>
        <p:blipFill>
          <a:blip r:embed="rId2" cstate="print"/>
          <a:srcRect l="12245" t="64368" r="72789" b="18774"/>
          <a:stretch>
            <a:fillRect/>
          </a:stretch>
        </p:blipFill>
        <p:spPr bwMode="auto">
          <a:xfrm>
            <a:off x="457200" y="3505200"/>
            <a:ext cx="1295400" cy="1295400"/>
          </a:xfrm>
          <a:prstGeom prst="rect">
            <a:avLst/>
          </a:prstGeom>
          <a:noFill/>
        </p:spPr>
      </p:pic>
      <p:pic>
        <p:nvPicPr>
          <p:cNvPr id="7" name="Picture 6" descr="http://bio3400.nicerweb.com/Locked/media/ch02/02_08-mitosis_meiosis.jpg"/>
          <p:cNvPicPr>
            <a:picLocks noChangeAspect="1" noChangeArrowheads="1"/>
          </p:cNvPicPr>
          <p:nvPr/>
        </p:nvPicPr>
        <p:blipFill>
          <a:blip r:embed="rId2" cstate="print"/>
          <a:srcRect l="12245" t="64368" r="72789" b="18774"/>
          <a:stretch>
            <a:fillRect/>
          </a:stretch>
        </p:blipFill>
        <p:spPr bwMode="auto">
          <a:xfrm>
            <a:off x="2057400" y="3505200"/>
            <a:ext cx="1295400" cy="1295400"/>
          </a:xfrm>
          <a:prstGeom prst="rect">
            <a:avLst/>
          </a:prstGeom>
          <a:noFill/>
        </p:spPr>
      </p:pic>
      <p:pic>
        <p:nvPicPr>
          <p:cNvPr id="8" name="Picture 2" descr="http://bio3400.nicerweb.com/Locked/media/ch02/02_08-mitosis_meiosis.jpg"/>
          <p:cNvPicPr>
            <a:picLocks noChangeAspect="1" noChangeArrowheads="1"/>
          </p:cNvPicPr>
          <p:nvPr/>
        </p:nvPicPr>
        <p:blipFill>
          <a:blip r:embed="rId2" cstate="print"/>
          <a:srcRect l="42177" r="41497" b="80077"/>
          <a:stretch>
            <a:fillRect/>
          </a:stretch>
        </p:blipFill>
        <p:spPr bwMode="auto">
          <a:xfrm>
            <a:off x="5943600" y="1447800"/>
            <a:ext cx="1266092" cy="1371600"/>
          </a:xfrm>
          <a:prstGeom prst="rect">
            <a:avLst/>
          </a:prstGeom>
          <a:noFill/>
        </p:spPr>
      </p:pic>
      <p:pic>
        <p:nvPicPr>
          <p:cNvPr id="9" name="Picture 4" descr="http://bio3400.nicerweb.com/Locked/media/ch02/02_08-mitosis_meiosis.jpg"/>
          <p:cNvPicPr>
            <a:picLocks noChangeAspect="1" noChangeArrowheads="1"/>
          </p:cNvPicPr>
          <p:nvPr/>
        </p:nvPicPr>
        <p:blipFill>
          <a:blip r:embed="rId2" cstate="print"/>
          <a:srcRect l="53061" t="90421" r="29252"/>
          <a:stretch>
            <a:fillRect/>
          </a:stretch>
        </p:blipFill>
        <p:spPr bwMode="auto">
          <a:xfrm>
            <a:off x="6629400" y="3581400"/>
            <a:ext cx="2060448" cy="990600"/>
          </a:xfrm>
          <a:prstGeom prst="rect">
            <a:avLst/>
          </a:prstGeom>
          <a:noFill/>
        </p:spPr>
      </p:pic>
      <p:sp>
        <p:nvSpPr>
          <p:cNvPr id="10" name="Rectangle 9"/>
          <p:cNvSpPr/>
          <p:nvPr/>
        </p:nvSpPr>
        <p:spPr>
          <a:xfrm>
            <a:off x="1524000" y="3505200"/>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124200" y="3505200"/>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1752600" y="2895600"/>
            <a:ext cx="3810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6400800" y="2895600"/>
            <a:ext cx="3810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04800" y="1676400"/>
            <a:ext cx="60465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Rectangle 15"/>
          <p:cNvSpPr/>
          <p:nvPr/>
        </p:nvSpPr>
        <p:spPr>
          <a:xfrm>
            <a:off x="7940830" y="1752600"/>
            <a:ext cx="57259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7" name="TextBox 16"/>
          <p:cNvSpPr txBox="1"/>
          <p:nvPr/>
        </p:nvSpPr>
        <p:spPr>
          <a:xfrm>
            <a:off x="0" y="5105400"/>
            <a:ext cx="9144000" cy="2062103"/>
          </a:xfrm>
          <a:prstGeom prst="rect">
            <a:avLst/>
          </a:prstGeom>
          <a:solidFill>
            <a:schemeClr val="bg1"/>
          </a:solidFill>
        </p:spPr>
        <p:txBody>
          <a:bodyPr wrap="square" rtlCol="0">
            <a:spAutoFit/>
          </a:bodyPr>
          <a:lstStyle/>
          <a:p>
            <a:pPr algn="ctr"/>
            <a:r>
              <a:rPr lang="en-US" sz="3200" dirty="0" smtClean="0">
                <a:latin typeface="Arial" pitchFamily="34" charset="0"/>
                <a:cs typeface="Arial" pitchFamily="34" charset="0"/>
              </a:rPr>
              <a:t>Which of the cells above went through mitosis and which went through meiosis?  How do you know?</a:t>
            </a:r>
          </a:p>
          <a:p>
            <a:pPr algn="ctr"/>
            <a:endParaRPr lang="en-US" sz="3200" dirty="0">
              <a:latin typeface="Arial" pitchFamily="34" charset="0"/>
              <a:cs typeface="Arial" pitchFamily="34" charset="0"/>
            </a:endParaRPr>
          </a:p>
        </p:txBody>
      </p:sp>
      <p:sp>
        <p:nvSpPr>
          <p:cNvPr id="18" name="TextBox 17"/>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SC.7.L.16.3</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BCDEDF1F-DF55-4DDE-BCEB-9257A28D3A73}" type="slidenum">
              <a:rPr lang="en-US" smtClean="0"/>
              <a:pPr/>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Relationships between Organisms</a:t>
            </a:r>
            <a:endParaRPr lang="en-US" dirty="0">
              <a:solidFill>
                <a:schemeClr val="tx1"/>
              </a:solidFill>
            </a:endParaRPr>
          </a:p>
        </p:txBody>
      </p:sp>
      <p:graphicFrame>
        <p:nvGraphicFramePr>
          <p:cNvPr id="6" name="Diagram 5"/>
          <p:cNvGraphicFramePr/>
          <p:nvPr/>
        </p:nvGraphicFramePr>
        <p:xfrm>
          <a:off x="-457200" y="1143000"/>
          <a:ext cx="6248400" cy="454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5389590" y="2057400"/>
            <a:ext cx="3432351" cy="193899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Mutualism</a:t>
            </a:r>
          </a:p>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Commensalism</a:t>
            </a:r>
          </a:p>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Parasitism</a:t>
            </a:r>
          </a:p>
        </p:txBody>
      </p:sp>
      <p:sp>
        <p:nvSpPr>
          <p:cNvPr id="8" name="TextBox 7"/>
          <p:cNvSpPr txBox="1"/>
          <p:nvPr/>
        </p:nvSpPr>
        <p:spPr>
          <a:xfrm>
            <a:off x="152400" y="5029200"/>
            <a:ext cx="8991600" cy="2062103"/>
          </a:xfrm>
          <a:prstGeom prst="rect">
            <a:avLst/>
          </a:prstGeom>
          <a:solidFill>
            <a:schemeClr val="bg1"/>
          </a:solidFill>
        </p:spPr>
        <p:txBody>
          <a:bodyPr wrap="square" rtlCol="0">
            <a:spAutoFit/>
          </a:bodyPr>
          <a:lstStyle/>
          <a:p>
            <a:pPr algn="ctr"/>
            <a:r>
              <a:rPr lang="en-US" sz="3200" dirty="0" smtClean="0">
                <a:latin typeface="Arial" pitchFamily="34" charset="0"/>
                <a:cs typeface="Arial" pitchFamily="34" charset="0"/>
              </a:rPr>
              <a:t>Place the terms correctly in the Venn Diagram.  Give an example of each relationship.</a:t>
            </a:r>
          </a:p>
          <a:p>
            <a:pPr algn="ctr"/>
            <a:endParaRPr lang="en-US" sz="3200" dirty="0" smtClean="0">
              <a:latin typeface="Arial" pitchFamily="34" charset="0"/>
              <a:cs typeface="Arial" pitchFamily="34" charset="0"/>
            </a:endParaRPr>
          </a:p>
          <a:p>
            <a:pPr algn="ctr"/>
            <a:endParaRPr lang="en-US" sz="3200" dirty="0">
              <a:latin typeface="Arial" pitchFamily="34" charset="0"/>
              <a:cs typeface="Arial" pitchFamily="34" charset="0"/>
            </a:endParaRPr>
          </a:p>
        </p:txBody>
      </p:sp>
      <p:sp>
        <p:nvSpPr>
          <p:cNvPr id="9" name="TextBox 8"/>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SC.7.L.17.2</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BCDEDF1F-DF55-4DDE-BCEB-9257A28D3A73}" type="slidenum">
              <a:rPr lang="en-US" smtClean="0"/>
              <a:pPr/>
              <a:t>76</a:t>
            </a:fld>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3500" dirty="0" smtClean="0">
                <a:solidFill>
                  <a:schemeClr val="tx1"/>
                </a:solidFill>
              </a:rPr>
              <a:t>Producers, Consumers, and Decomposers</a:t>
            </a:r>
            <a:endParaRPr lang="en-US" sz="3500" dirty="0">
              <a:solidFill>
                <a:schemeClr val="tx1"/>
              </a:solidFill>
            </a:endParaRPr>
          </a:p>
        </p:txBody>
      </p:sp>
      <p:sp>
        <p:nvSpPr>
          <p:cNvPr id="3" name="Content Placeholder 2"/>
          <p:cNvSpPr>
            <a:spLocks noGrp="1"/>
          </p:cNvSpPr>
          <p:nvPr>
            <p:ph idx="1"/>
          </p:nvPr>
        </p:nvSpPr>
        <p:spPr>
          <a:xfrm>
            <a:off x="0" y="1143000"/>
            <a:ext cx="9144000" cy="4525963"/>
          </a:xfrm>
        </p:spPr>
        <p:txBody>
          <a:bodyPr/>
          <a:lstStyle/>
          <a:p>
            <a:pPr marL="0" indent="0">
              <a:buNone/>
            </a:pPr>
            <a:r>
              <a:rPr lang="en-US" dirty="0" smtClean="0">
                <a:solidFill>
                  <a:schemeClr val="tx1"/>
                </a:solidFill>
                <a:latin typeface="Arial Rounded MT Bold" pitchFamily="34" charset="0"/>
              </a:rPr>
              <a:t>What role does each organism have in the food chain/web?</a:t>
            </a:r>
            <a:endParaRPr lang="en-US" dirty="0">
              <a:solidFill>
                <a:schemeClr val="tx1"/>
              </a:solidFill>
              <a:latin typeface="Arial Rounded MT Bold" pitchFamily="34" charset="0"/>
            </a:endParaRPr>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SC.7.L.17.1</a:t>
            </a:r>
            <a:endParaRPr lang="en-US" dirty="0">
              <a:solidFill>
                <a:schemeClr val="tx2">
                  <a:lumMod val="75000"/>
                </a:schemeClr>
              </a:solidFill>
            </a:endParaRPr>
          </a:p>
        </p:txBody>
      </p:sp>
      <p:pic>
        <p:nvPicPr>
          <p:cNvPr id="2050" name="Picture 2" descr="http://www.bigelow.org/bacteria/la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733800"/>
            <a:ext cx="3304673" cy="30042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etap.org/demo/biology_files/lesson6/kep2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9462" y="2031150"/>
            <a:ext cx="5694538" cy="483888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BCDEDF1F-DF55-4DDE-BCEB-9257A28D3A73}" type="slidenum">
              <a:rPr lang="en-US" smtClean="0"/>
              <a:pPr/>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Limiting Factors</a:t>
            </a:r>
            <a:endParaRPr lang="en-US" dirty="0">
              <a:solidFill>
                <a:schemeClr val="tx1"/>
              </a:solidFill>
            </a:endParaRPr>
          </a:p>
        </p:txBody>
      </p:sp>
      <p:pic>
        <p:nvPicPr>
          <p:cNvPr id="179202" name="Picture 2" descr="http://inhabitat.com/wp-content/blogs.dir/1/files/2010/12/Food.jpg"/>
          <p:cNvPicPr>
            <a:picLocks noChangeAspect="1" noChangeArrowheads="1"/>
          </p:cNvPicPr>
          <p:nvPr/>
        </p:nvPicPr>
        <p:blipFill>
          <a:blip r:embed="rId2" cstate="print"/>
          <a:srcRect/>
          <a:stretch>
            <a:fillRect/>
          </a:stretch>
        </p:blipFill>
        <p:spPr bwMode="auto">
          <a:xfrm>
            <a:off x="304800" y="1524000"/>
            <a:ext cx="2530416" cy="1676401"/>
          </a:xfrm>
          <a:prstGeom prst="rect">
            <a:avLst/>
          </a:prstGeom>
          <a:noFill/>
        </p:spPr>
      </p:pic>
      <p:pic>
        <p:nvPicPr>
          <p:cNvPr id="179204" name="Picture 4" descr="http://www.horrycounty.org/boards/bar/Socastee/CooperHouse.jpg"/>
          <p:cNvPicPr>
            <a:picLocks noChangeAspect="1" noChangeArrowheads="1"/>
          </p:cNvPicPr>
          <p:nvPr/>
        </p:nvPicPr>
        <p:blipFill>
          <a:blip r:embed="rId3" cstate="print"/>
          <a:srcRect/>
          <a:stretch>
            <a:fillRect/>
          </a:stretch>
        </p:blipFill>
        <p:spPr bwMode="auto">
          <a:xfrm>
            <a:off x="3276600" y="1524000"/>
            <a:ext cx="2569549" cy="1695450"/>
          </a:xfrm>
          <a:prstGeom prst="rect">
            <a:avLst/>
          </a:prstGeom>
          <a:noFill/>
        </p:spPr>
      </p:pic>
      <p:pic>
        <p:nvPicPr>
          <p:cNvPr id="179206" name="Picture 6" descr="http://greenarticles.files.wordpress.com/2011/05/water.jpg"/>
          <p:cNvPicPr>
            <a:picLocks noChangeAspect="1" noChangeArrowheads="1"/>
          </p:cNvPicPr>
          <p:nvPr/>
        </p:nvPicPr>
        <p:blipFill>
          <a:blip r:embed="rId4" cstate="print"/>
          <a:srcRect/>
          <a:stretch>
            <a:fillRect/>
          </a:stretch>
        </p:blipFill>
        <p:spPr bwMode="auto">
          <a:xfrm>
            <a:off x="6248400" y="1524000"/>
            <a:ext cx="2286000" cy="1714500"/>
          </a:xfrm>
          <a:prstGeom prst="rect">
            <a:avLst/>
          </a:prstGeom>
          <a:noFill/>
        </p:spPr>
      </p:pic>
      <p:pic>
        <p:nvPicPr>
          <p:cNvPr id="179208" name="Picture 8" descr="http://images.nationalgeographic.com/wpf/media-live/photos/000/004/cache/african-lion-male_436_600x450.jpg"/>
          <p:cNvPicPr>
            <a:picLocks noChangeAspect="1" noChangeArrowheads="1"/>
          </p:cNvPicPr>
          <p:nvPr/>
        </p:nvPicPr>
        <p:blipFill>
          <a:blip r:embed="rId5" cstate="print"/>
          <a:srcRect/>
          <a:stretch>
            <a:fillRect/>
          </a:stretch>
        </p:blipFill>
        <p:spPr bwMode="auto">
          <a:xfrm>
            <a:off x="1828800" y="3429000"/>
            <a:ext cx="2286000" cy="1714500"/>
          </a:xfrm>
          <a:prstGeom prst="rect">
            <a:avLst/>
          </a:prstGeom>
          <a:noFill/>
        </p:spPr>
      </p:pic>
      <p:pic>
        <p:nvPicPr>
          <p:cNvPr id="179210" name="Picture 10" descr="http://www.plantmanagementnetwork.org/pub/php/review/citruscanker/images/gottwald26.jpg"/>
          <p:cNvPicPr>
            <a:picLocks noChangeAspect="1" noChangeArrowheads="1"/>
          </p:cNvPicPr>
          <p:nvPr/>
        </p:nvPicPr>
        <p:blipFill>
          <a:blip r:embed="rId6" cstate="print"/>
          <a:srcRect/>
          <a:stretch>
            <a:fillRect/>
          </a:stretch>
        </p:blipFill>
        <p:spPr bwMode="auto">
          <a:xfrm>
            <a:off x="5029200" y="3429000"/>
            <a:ext cx="2133600" cy="1640950"/>
          </a:xfrm>
          <a:prstGeom prst="rect">
            <a:avLst/>
          </a:prstGeom>
          <a:noFill/>
        </p:spPr>
      </p:pic>
      <p:sp>
        <p:nvSpPr>
          <p:cNvPr id="10" name="TextBox 9"/>
          <p:cNvSpPr txBox="1"/>
          <p:nvPr/>
        </p:nvSpPr>
        <p:spPr>
          <a:xfrm>
            <a:off x="0" y="5105400"/>
            <a:ext cx="8991600" cy="1815882"/>
          </a:xfrm>
          <a:prstGeom prst="rect">
            <a:avLst/>
          </a:prstGeom>
          <a:solidFill>
            <a:schemeClr val="bg1"/>
          </a:solidFill>
        </p:spPr>
        <p:txBody>
          <a:bodyPr wrap="square" rtlCol="0">
            <a:spAutoFit/>
          </a:bodyPr>
          <a:lstStyle/>
          <a:p>
            <a:pPr algn="ctr"/>
            <a:r>
              <a:rPr lang="en-US" sz="2800" dirty="0" smtClean="0">
                <a:latin typeface="Arial" pitchFamily="34" charset="0"/>
                <a:cs typeface="Arial" pitchFamily="34" charset="0"/>
              </a:rPr>
              <a:t>Which limiting factors are represented by the images above?  What are examples of additional limiting factors?</a:t>
            </a:r>
          </a:p>
          <a:p>
            <a:pPr algn="ctr"/>
            <a:endParaRPr lang="en-US" sz="2800" dirty="0">
              <a:latin typeface="Arial" pitchFamily="34" charset="0"/>
              <a:cs typeface="Arial" pitchFamily="34" charset="0"/>
            </a:endParaRPr>
          </a:p>
        </p:txBody>
      </p:sp>
      <p:sp>
        <p:nvSpPr>
          <p:cNvPr id="11" name="TextBox 10"/>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SC.7.L.17.3</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BCDEDF1F-DF55-4DDE-BCEB-9257A28D3A73}" type="slidenum">
              <a:rPr lang="en-US" smtClean="0"/>
              <a:pPr/>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chemeClr val="tx1"/>
                </a:solidFill>
              </a:rPr>
              <a:t>Conservation of Mass and Energy</a:t>
            </a:r>
            <a:endParaRPr lang="en-US" u="sng" dirty="0">
              <a:solidFill>
                <a:schemeClr val="tx1"/>
              </a:solidFill>
            </a:endParaRPr>
          </a:p>
        </p:txBody>
      </p:sp>
      <p:sp>
        <p:nvSpPr>
          <p:cNvPr id="3" name="Content Placeholder 2"/>
          <p:cNvSpPr>
            <a:spLocks noGrp="1"/>
          </p:cNvSpPr>
          <p:nvPr>
            <p:ph idx="1"/>
          </p:nvPr>
        </p:nvSpPr>
        <p:spPr>
          <a:xfrm>
            <a:off x="533400" y="1295400"/>
            <a:ext cx="8229600" cy="3657600"/>
          </a:xfrm>
          <a:solidFill>
            <a:schemeClr val="bg1"/>
          </a:solidFill>
        </p:spPr>
        <p:txBody>
          <a:bodyPr>
            <a:normAutofit lnSpcReduction="10000"/>
          </a:bodyPr>
          <a:lstStyle/>
          <a:p>
            <a:r>
              <a:rPr lang="en-US" sz="2400" b="1" dirty="0" smtClean="0">
                <a:solidFill>
                  <a:schemeClr val="tx1"/>
                </a:solidFill>
                <a:latin typeface="+mj-lt"/>
              </a:rPr>
              <a:t>Energy</a:t>
            </a:r>
            <a:r>
              <a:rPr lang="en-US" sz="2400" dirty="0" smtClean="0">
                <a:solidFill>
                  <a:schemeClr val="tx1"/>
                </a:solidFill>
                <a:latin typeface="+mj-lt"/>
              </a:rPr>
              <a:t>: states that the total amount of energy in an isolated system remains constant over time. This law means that energy can change its location within the system, and that it can change form within the system but not change in amount of total energy.</a:t>
            </a:r>
          </a:p>
          <a:p>
            <a:pPr>
              <a:buNone/>
            </a:pPr>
            <a:endParaRPr lang="en-US" sz="2400" dirty="0" smtClean="0">
              <a:solidFill>
                <a:schemeClr val="tx1"/>
              </a:solidFill>
              <a:latin typeface="+mj-lt"/>
            </a:endParaRPr>
          </a:p>
          <a:p>
            <a:r>
              <a:rPr lang="en-US" sz="2400" b="1" dirty="0" smtClean="0">
                <a:solidFill>
                  <a:schemeClr val="tx1"/>
                </a:solidFill>
                <a:latin typeface="+mj-lt"/>
              </a:rPr>
              <a:t>Mass</a:t>
            </a:r>
            <a:r>
              <a:rPr lang="en-US" sz="2400" dirty="0" smtClean="0">
                <a:solidFill>
                  <a:schemeClr val="tx1"/>
                </a:solidFill>
                <a:latin typeface="+mj-lt"/>
              </a:rPr>
              <a:t>: states that the mass of an isolated system will remain constant over time. This law means that mass cannot be created or destroyed, although it may be rearranged in space and changed into different types of particles</a:t>
            </a:r>
            <a:endParaRPr lang="en-US" sz="2400" dirty="0">
              <a:solidFill>
                <a:schemeClr val="tx1"/>
              </a:solidFill>
              <a:latin typeface="+mj-lt"/>
            </a:endParaRPr>
          </a:p>
        </p:txBody>
      </p:sp>
      <p:sp>
        <p:nvSpPr>
          <p:cNvPr id="4" name="TextBox 3"/>
          <p:cNvSpPr txBox="1"/>
          <p:nvPr/>
        </p:nvSpPr>
        <p:spPr>
          <a:xfrm>
            <a:off x="304800" y="5105400"/>
            <a:ext cx="8686800" cy="1569660"/>
          </a:xfrm>
          <a:prstGeom prst="rect">
            <a:avLst/>
          </a:prstGeom>
          <a:solidFill>
            <a:schemeClr val="bg1"/>
          </a:solidFill>
        </p:spPr>
        <p:txBody>
          <a:bodyPr wrap="square" rtlCol="0">
            <a:spAutoFit/>
          </a:bodyPr>
          <a:lstStyle/>
          <a:p>
            <a:pPr algn="ctr"/>
            <a:r>
              <a:rPr lang="en-US" sz="3200" dirty="0" smtClean="0">
                <a:latin typeface="Arial" pitchFamily="34" charset="0"/>
                <a:cs typeface="Arial" pitchFamily="34" charset="0"/>
              </a:rPr>
              <a:t>Create a statement that combines both laws into one concept.  Give an example of how these laws apply to living systems.</a:t>
            </a:r>
            <a:endParaRPr lang="en-US" sz="3200" dirty="0">
              <a:latin typeface="Arial" pitchFamily="34" charset="0"/>
              <a:cs typeface="Arial" pitchFamily="34" charset="0"/>
            </a:endParaRPr>
          </a:p>
        </p:txBody>
      </p:sp>
      <p:sp>
        <p:nvSpPr>
          <p:cNvPr id="5" name="TextBox 4"/>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SC.8.L.18.4</a:t>
            </a:r>
            <a:endParaRPr lang="en-US" dirty="0">
              <a:solidFill>
                <a:schemeClr val="tx2">
                  <a:lumMod val="75000"/>
                </a:schemeClr>
              </a:solidFill>
            </a:endParaRPr>
          </a:p>
        </p:txBody>
      </p:sp>
      <p:sp>
        <p:nvSpPr>
          <p:cNvPr id="7" name="Slide Number Placeholder 6"/>
          <p:cNvSpPr>
            <a:spLocks noGrp="1"/>
          </p:cNvSpPr>
          <p:nvPr>
            <p:ph type="sldNum" sz="quarter" idx="12"/>
          </p:nvPr>
        </p:nvSpPr>
        <p:spPr/>
        <p:txBody>
          <a:bodyPr/>
          <a:lstStyle/>
          <a:p>
            <a:fld id="{BCDEDF1F-DF55-4DDE-BCEB-9257A28D3A73}" type="slidenum">
              <a:rPr lang="en-US" smtClean="0"/>
              <a:pPr/>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lstStyle/>
          <a:p>
            <a:r>
              <a:rPr lang="en-US" dirty="0" smtClean="0">
                <a:solidFill>
                  <a:schemeClr val="tx1"/>
                </a:solidFill>
              </a:rPr>
              <a:t>Using Models</a:t>
            </a:r>
            <a:endParaRPr lang="en-US" dirty="0">
              <a:solidFill>
                <a:schemeClr val="tx1"/>
              </a:solidFill>
            </a:endParaRPr>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SC.7.N.3.2</a:t>
            </a:r>
            <a:endParaRPr lang="en-US" dirty="0">
              <a:solidFill>
                <a:schemeClr val="tx2">
                  <a:lumMod val="75000"/>
                </a:schemeClr>
              </a:solidFill>
            </a:endParaRPr>
          </a:p>
        </p:txBody>
      </p:sp>
      <p:pic>
        <p:nvPicPr>
          <p:cNvPr id="45060" name="Picture 4" descr="http://3.bp.blogspot.com/_fc0y_tMjPN0/TGo7sxZYq5I/AAAAAAAAAZE/jfpzDsXAwkY/s1600/Solar%2BSystem%2BGraphic.jpg"/>
          <p:cNvPicPr>
            <a:picLocks noChangeAspect="1" noChangeArrowheads="1"/>
          </p:cNvPicPr>
          <p:nvPr/>
        </p:nvPicPr>
        <p:blipFill>
          <a:blip r:embed="rId2" cstate="print"/>
          <a:srcRect/>
          <a:stretch>
            <a:fillRect/>
          </a:stretch>
        </p:blipFill>
        <p:spPr bwMode="auto">
          <a:xfrm>
            <a:off x="2514600" y="990600"/>
            <a:ext cx="3962400" cy="3865110"/>
          </a:xfrm>
          <a:prstGeom prst="rect">
            <a:avLst/>
          </a:prstGeom>
          <a:noFill/>
        </p:spPr>
      </p:pic>
      <p:sp>
        <p:nvSpPr>
          <p:cNvPr id="7" name="TextBox 6"/>
          <p:cNvSpPr txBox="1"/>
          <p:nvPr/>
        </p:nvSpPr>
        <p:spPr>
          <a:xfrm>
            <a:off x="0" y="5105400"/>
            <a:ext cx="9067800" cy="1815882"/>
          </a:xfrm>
          <a:prstGeom prst="rect">
            <a:avLst/>
          </a:prstGeom>
          <a:solidFill>
            <a:schemeClr val="bg1"/>
          </a:solidFill>
        </p:spPr>
        <p:txBody>
          <a:bodyPr wrap="square" rtlCol="0">
            <a:spAutoFit/>
          </a:bodyPr>
          <a:lstStyle/>
          <a:p>
            <a:pPr algn="ctr"/>
            <a:r>
              <a:rPr lang="en-US" sz="2800" b="1" dirty="0" smtClean="0">
                <a:latin typeface="Arial" pitchFamily="34" charset="0"/>
                <a:cs typeface="Arial" pitchFamily="34" charset="0"/>
              </a:rPr>
              <a:t>Books often have images like the one above for our solar system.  How might this type of image be helpful and how might it be misleading?</a:t>
            </a:r>
          </a:p>
          <a:p>
            <a:pPr algn="ctr"/>
            <a:endParaRPr lang="en-US" sz="28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BCDEDF1F-DF55-4DDE-BCEB-9257A28D3A73}" type="slidenum">
              <a:rPr lang="en-US" smtClean="0"/>
              <a:pPr/>
              <a:t>8</a:t>
            </a:fld>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Photosynthesis and Respiration</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solidFill>
                  <a:schemeClr val="tx1"/>
                </a:solidFill>
                <a:latin typeface="Arial Rounded MT Bold" pitchFamily="34" charset="0"/>
              </a:rPr>
              <a:t>What is created during photosynthesis that is used by the plant for energy?  What is created during photosynthesis that is used by humans?</a:t>
            </a:r>
            <a:endParaRPr lang="en-US" dirty="0">
              <a:solidFill>
                <a:schemeClr val="tx1"/>
              </a:solidFill>
              <a:latin typeface="Arial Rounded MT Bold" pitchFamily="34" charset="0"/>
            </a:endParaRPr>
          </a:p>
        </p:txBody>
      </p:sp>
      <p:sp>
        <p:nvSpPr>
          <p:cNvPr id="4" name="TextBox 3"/>
          <p:cNvSpPr txBox="1"/>
          <p:nvPr/>
        </p:nvSpPr>
        <p:spPr>
          <a:xfrm>
            <a:off x="0" y="6400800"/>
            <a:ext cx="2438400" cy="369332"/>
          </a:xfrm>
          <a:prstGeom prst="rect">
            <a:avLst/>
          </a:prstGeom>
          <a:noFill/>
        </p:spPr>
        <p:txBody>
          <a:bodyPr wrap="square" rtlCol="0">
            <a:spAutoFit/>
          </a:bodyPr>
          <a:lstStyle/>
          <a:p>
            <a:r>
              <a:rPr lang="en-US" dirty="0" smtClean="0">
                <a:solidFill>
                  <a:schemeClr val="tx2">
                    <a:lumMod val="75000"/>
                  </a:schemeClr>
                </a:solidFill>
              </a:rPr>
              <a:t>SC.8.L.18.1, SC.8.L.18.2</a:t>
            </a:r>
            <a:endParaRPr lang="en-US" dirty="0">
              <a:solidFill>
                <a:schemeClr val="tx2">
                  <a:lumMod val="75000"/>
                </a:schemeClr>
              </a:solidFill>
            </a:endParaRPr>
          </a:p>
        </p:txBody>
      </p:sp>
      <p:pic>
        <p:nvPicPr>
          <p:cNvPr id="1026" name="Picture 2" descr="http://www.factmonster.com/images/photosynthesi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51082"/>
            <a:ext cx="2667000" cy="31908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accessexcellence.org/RC/VL/GG/ecb/ecb_images/03_10_complement_process.jpg"/>
          <p:cNvPicPr>
            <a:picLocks noChangeAspect="1" noChangeArrowheads="1"/>
          </p:cNvPicPr>
          <p:nvPr/>
        </p:nvPicPr>
        <p:blipFill rotWithShape="1">
          <a:blip r:embed="rId4">
            <a:extLst>
              <a:ext uri="{28A0092B-C50C-407E-A947-70E740481C1C}">
                <a14:useLocalDpi xmlns:a14="http://schemas.microsoft.com/office/drawing/2010/main" val="0"/>
              </a:ext>
            </a:extLst>
          </a:blip>
          <a:srcRect l="3258" t="19115" r="3508" b="20217"/>
          <a:stretch/>
        </p:blipFill>
        <p:spPr bwMode="auto">
          <a:xfrm>
            <a:off x="2895600" y="3745916"/>
            <a:ext cx="6240379" cy="301953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BCDEDF1F-DF55-4DDE-BCEB-9257A28D3A73}" type="slidenum">
              <a:rPr lang="en-US" smtClean="0"/>
              <a:pPr/>
              <a:t>80</a:t>
            </a:fld>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29000" y="4900500"/>
            <a:ext cx="1905000" cy="196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274638"/>
            <a:ext cx="8839200" cy="715962"/>
          </a:xfrm>
        </p:spPr>
        <p:txBody>
          <a:bodyPr>
            <a:normAutofit fontScale="90000"/>
          </a:bodyPr>
          <a:lstStyle/>
          <a:p>
            <a:r>
              <a:rPr lang="en-US" dirty="0" smtClean="0">
                <a:solidFill>
                  <a:schemeClr val="tx1"/>
                </a:solidFill>
              </a:rPr>
              <a:t>Carbon Cycle</a:t>
            </a:r>
            <a:endParaRPr lang="en-US" dirty="0">
              <a:solidFill>
                <a:schemeClr val="tx1"/>
              </a:solidFill>
            </a:endParaRPr>
          </a:p>
        </p:txBody>
      </p:sp>
      <p:sp>
        <p:nvSpPr>
          <p:cNvPr id="3" name="Content Placeholder 2"/>
          <p:cNvSpPr>
            <a:spLocks noGrp="1"/>
          </p:cNvSpPr>
          <p:nvPr>
            <p:ph idx="1"/>
          </p:nvPr>
        </p:nvSpPr>
        <p:spPr>
          <a:xfrm>
            <a:off x="0" y="990600"/>
            <a:ext cx="9144000" cy="5135563"/>
          </a:xfrm>
        </p:spPr>
        <p:txBody>
          <a:bodyPr>
            <a:normAutofit fontScale="62500" lnSpcReduction="20000"/>
          </a:bodyPr>
          <a:lstStyle/>
          <a:p>
            <a:r>
              <a:rPr lang="en-US" dirty="0">
                <a:solidFill>
                  <a:schemeClr val="tx1"/>
                </a:solidFill>
                <a:latin typeface="Arial Narrow" pitchFamily="34" charset="0"/>
              </a:rPr>
              <a:t>All living things are made of carbon. Carbon is also a part of the ocean, air, and even rocks. Because the Earth is a dynamic place, carbon does not stay still. It is on the move!</a:t>
            </a:r>
          </a:p>
          <a:p>
            <a:r>
              <a:rPr lang="en-US" dirty="0">
                <a:solidFill>
                  <a:schemeClr val="tx1"/>
                </a:solidFill>
                <a:latin typeface="Arial Narrow" pitchFamily="34" charset="0"/>
              </a:rPr>
              <a:t>In the atmosphere, carbon is attached to some oxygen in a gas called carbon dioxide.</a:t>
            </a:r>
          </a:p>
          <a:p>
            <a:r>
              <a:rPr lang="en-US" dirty="0">
                <a:solidFill>
                  <a:schemeClr val="tx1"/>
                </a:solidFill>
                <a:latin typeface="Arial Narrow" pitchFamily="34" charset="0"/>
              </a:rPr>
              <a:t>Plants use carbon dioxide and sunlight to make their own food and grow. The carbon becomes part of the plant. Plants that die and are buried may turn into fossil fuels made of carbon like coal and oil over millions of years. When humans burn fossil fuels, most of the carbon quickly enters the atmosphere as carbon dioxide.</a:t>
            </a:r>
          </a:p>
          <a:p>
            <a:r>
              <a:rPr lang="en-US" dirty="0">
                <a:solidFill>
                  <a:schemeClr val="tx1"/>
                </a:solidFill>
                <a:latin typeface="Arial Narrow" pitchFamily="34" charset="0"/>
              </a:rPr>
              <a:t>Carbon dioxide is a greenhouse gas and traps heat in the atmosphere. Without it and other greenhouse gases, Earth would be a frozen world. But humans have burned so much fuel that there is about 30% more carbon dioxide in the air today than there was about 150 years ago, and Earth is becoming a warmer place. In fact, ice cores show us that there is now more carbon dioxide in the atmosphere than there has been in the last 420,000 years</a:t>
            </a:r>
            <a:r>
              <a:rPr lang="en-US" dirty="0" smtClean="0">
                <a:solidFill>
                  <a:schemeClr val="tx1"/>
                </a:solidFill>
                <a:latin typeface="Arial Narrow" pitchFamily="34" charset="0"/>
              </a:rPr>
              <a:t>.</a:t>
            </a:r>
          </a:p>
          <a:p>
            <a:endParaRPr lang="en-US" dirty="0">
              <a:solidFill>
                <a:schemeClr val="tx1"/>
              </a:solidFill>
              <a:latin typeface="Arial Narrow" pitchFamily="34" charset="0"/>
            </a:endParaRPr>
          </a:p>
          <a:p>
            <a:r>
              <a:rPr lang="en-US" sz="5600" b="1" dirty="0" smtClean="0">
                <a:solidFill>
                  <a:schemeClr val="tx1"/>
                </a:solidFill>
                <a:latin typeface="Arial Narrow" pitchFamily="34" charset="0"/>
              </a:rPr>
              <a:t>CARBON is STORED in the OCEANS and in FORESTS because water and trees absorb it</a:t>
            </a:r>
            <a:endParaRPr lang="en-US" sz="5600" b="1" dirty="0">
              <a:solidFill>
                <a:schemeClr val="tx1"/>
              </a:solidFill>
              <a:latin typeface="Arial Narrow" pitchFamily="34" charset="0"/>
            </a:endParaRPr>
          </a:p>
        </p:txBody>
      </p:sp>
      <p:sp>
        <p:nvSpPr>
          <p:cNvPr id="4" name="TextBox 3"/>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SC.8.L.18.3</a:t>
            </a:r>
            <a:endParaRPr lang="en-US" dirty="0">
              <a:solidFill>
                <a:schemeClr val="tx2">
                  <a:lumMod val="75000"/>
                </a:schemeClr>
              </a:solidFill>
            </a:endParaRPr>
          </a:p>
        </p:txBody>
      </p:sp>
      <p:sp>
        <p:nvSpPr>
          <p:cNvPr id="7" name="Slide Number Placeholder 6"/>
          <p:cNvSpPr>
            <a:spLocks noGrp="1"/>
          </p:cNvSpPr>
          <p:nvPr>
            <p:ph type="sldNum" sz="quarter" idx="12"/>
          </p:nvPr>
        </p:nvSpPr>
        <p:spPr/>
        <p:txBody>
          <a:bodyPr/>
          <a:lstStyle/>
          <a:p>
            <a:fld id="{BCDEDF1F-DF55-4DDE-BCEB-9257A28D3A73}" type="slidenum">
              <a:rPr lang="en-US" smtClean="0"/>
              <a:pPr/>
              <a:t>81</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1143000"/>
          </a:xfrm>
        </p:spPr>
        <p:txBody>
          <a:bodyPr/>
          <a:lstStyle/>
          <a:p>
            <a:r>
              <a:rPr lang="en-US" dirty="0" smtClean="0">
                <a:solidFill>
                  <a:schemeClr val="tx1"/>
                </a:solidFill>
              </a:rPr>
              <a:t>Using Technology</a:t>
            </a:r>
            <a:endParaRPr lang="en-US" dirty="0">
              <a:solidFill>
                <a:schemeClr val="tx1"/>
              </a:solidFill>
            </a:endParaRPr>
          </a:p>
        </p:txBody>
      </p:sp>
      <p:pic>
        <p:nvPicPr>
          <p:cNvPr id="44044" name="Picture 12" descr="http://image.made-in-china.com/4f0j00wMbaSTBPEucK/Reflecting-Telescope.jpg"/>
          <p:cNvPicPr>
            <a:picLocks noChangeAspect="1" noChangeArrowheads="1"/>
          </p:cNvPicPr>
          <p:nvPr/>
        </p:nvPicPr>
        <p:blipFill>
          <a:blip r:embed="rId3" cstate="print"/>
          <a:srcRect/>
          <a:stretch>
            <a:fillRect/>
          </a:stretch>
        </p:blipFill>
        <p:spPr bwMode="auto">
          <a:xfrm>
            <a:off x="381000" y="1981200"/>
            <a:ext cx="1295400" cy="1637693"/>
          </a:xfrm>
          <a:prstGeom prst="rect">
            <a:avLst/>
          </a:prstGeom>
          <a:noFill/>
        </p:spPr>
      </p:pic>
      <p:pic>
        <p:nvPicPr>
          <p:cNvPr id="44048" name="Picture 16" descr="http://www.seoenterprises.com/shop/image.php?type=T&amp;id=16280"/>
          <p:cNvPicPr>
            <a:picLocks noChangeAspect="1" noChangeArrowheads="1"/>
          </p:cNvPicPr>
          <p:nvPr/>
        </p:nvPicPr>
        <p:blipFill>
          <a:blip r:embed="rId4" cstate="print"/>
          <a:srcRect/>
          <a:stretch>
            <a:fillRect/>
          </a:stretch>
        </p:blipFill>
        <p:spPr bwMode="auto">
          <a:xfrm>
            <a:off x="1981200" y="2057400"/>
            <a:ext cx="1317171" cy="1536700"/>
          </a:xfrm>
          <a:prstGeom prst="rect">
            <a:avLst/>
          </a:prstGeom>
          <a:noFill/>
        </p:spPr>
      </p:pic>
      <p:pic>
        <p:nvPicPr>
          <p:cNvPr id="44050" name="Picture 18" descr="http://media.web.britannica.com/eb-media/67/112367-004-EE5C3FA5.jpg"/>
          <p:cNvPicPr>
            <a:picLocks noChangeAspect="1" noChangeArrowheads="1"/>
          </p:cNvPicPr>
          <p:nvPr/>
        </p:nvPicPr>
        <p:blipFill>
          <a:blip r:embed="rId5" cstate="print"/>
          <a:srcRect l="10870" t="9058" r="4348" b="6401"/>
          <a:stretch>
            <a:fillRect/>
          </a:stretch>
        </p:blipFill>
        <p:spPr bwMode="auto">
          <a:xfrm>
            <a:off x="4038600" y="2133600"/>
            <a:ext cx="1981200" cy="1422400"/>
          </a:xfrm>
          <a:prstGeom prst="rect">
            <a:avLst/>
          </a:prstGeom>
          <a:noFill/>
        </p:spPr>
      </p:pic>
      <p:pic>
        <p:nvPicPr>
          <p:cNvPr id="44052" name="Picture 20" descr="http://solarsystem.nasa.gov/docs/Shuttle_Orbit.jpg"/>
          <p:cNvPicPr>
            <a:picLocks noChangeAspect="1" noChangeArrowheads="1"/>
          </p:cNvPicPr>
          <p:nvPr/>
        </p:nvPicPr>
        <p:blipFill>
          <a:blip r:embed="rId6" cstate="print"/>
          <a:srcRect t="14004" b="3720"/>
          <a:stretch>
            <a:fillRect/>
          </a:stretch>
        </p:blipFill>
        <p:spPr bwMode="auto">
          <a:xfrm>
            <a:off x="6248400" y="2133600"/>
            <a:ext cx="2514600" cy="1409075"/>
          </a:xfrm>
          <a:prstGeom prst="rect">
            <a:avLst/>
          </a:prstGeom>
          <a:noFill/>
        </p:spPr>
      </p:pic>
      <p:sp>
        <p:nvSpPr>
          <p:cNvPr id="14" name="Rectangle 13"/>
          <p:cNvSpPr/>
          <p:nvPr/>
        </p:nvSpPr>
        <p:spPr>
          <a:xfrm>
            <a:off x="152400" y="1752600"/>
            <a:ext cx="3352800" cy="2133600"/>
          </a:xfrm>
          <a:prstGeom prst="rect">
            <a:avLst/>
          </a:prstGeom>
          <a:no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886200" y="1752600"/>
            <a:ext cx="5105400" cy="2133600"/>
          </a:xfrm>
          <a:prstGeom prst="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52400" y="4495800"/>
            <a:ext cx="8839200" cy="2554545"/>
          </a:xfrm>
          <a:prstGeom prst="rect">
            <a:avLst/>
          </a:prstGeom>
          <a:solidFill>
            <a:schemeClr val="bg1"/>
          </a:solidFill>
        </p:spPr>
        <p:txBody>
          <a:bodyPr wrap="square" rtlCol="0">
            <a:spAutoFit/>
          </a:bodyPr>
          <a:lstStyle/>
          <a:p>
            <a:pPr algn="ctr"/>
            <a:r>
              <a:rPr lang="en-US" sz="3200" dirty="0" smtClean="0">
                <a:latin typeface="Arial" pitchFamily="34" charset="0"/>
                <a:cs typeface="Arial" pitchFamily="34" charset="0"/>
              </a:rPr>
              <a:t>Explain how the pairs of technologies in the images above are used in science. In this respect, how are two pairs different and how are they similar? </a:t>
            </a:r>
          </a:p>
          <a:p>
            <a:pPr algn="ctr"/>
            <a:endParaRPr lang="en-US" sz="3200" dirty="0">
              <a:latin typeface="Arial" pitchFamily="34" charset="0"/>
              <a:cs typeface="Arial" pitchFamily="34" charset="0"/>
            </a:endParaRPr>
          </a:p>
        </p:txBody>
      </p:sp>
      <p:sp>
        <p:nvSpPr>
          <p:cNvPr id="18" name="TextBox 17"/>
          <p:cNvSpPr txBox="1"/>
          <p:nvPr/>
        </p:nvSpPr>
        <p:spPr>
          <a:xfrm>
            <a:off x="0" y="6400800"/>
            <a:ext cx="1676400" cy="369332"/>
          </a:xfrm>
          <a:prstGeom prst="rect">
            <a:avLst/>
          </a:prstGeom>
          <a:noFill/>
        </p:spPr>
        <p:txBody>
          <a:bodyPr wrap="square" rtlCol="0">
            <a:spAutoFit/>
          </a:bodyPr>
          <a:lstStyle/>
          <a:p>
            <a:r>
              <a:rPr lang="en-US" dirty="0" smtClean="0">
                <a:solidFill>
                  <a:schemeClr val="tx2">
                    <a:lumMod val="75000"/>
                  </a:schemeClr>
                </a:solidFill>
              </a:rPr>
              <a:t>SC.8.E.5.10</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BCDEDF1F-DF55-4DDE-BCEB-9257A28D3A73}"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36C09"/>
      </a:hlink>
      <a:folHlink>
        <a:srgbClr val="1736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3578</TotalTime>
  <Words>3516</Words>
  <Application>Microsoft Office PowerPoint</Application>
  <PresentationFormat>On-screen Show (4:3)</PresentationFormat>
  <Paragraphs>593</Paragraphs>
  <Slides>81</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81</vt:i4>
      </vt:variant>
    </vt:vector>
  </HeadingPairs>
  <TitlesOfParts>
    <vt:vector size="89" baseType="lpstr">
      <vt:lpstr>Arial Unicode MS</vt:lpstr>
      <vt:lpstr>Arial</vt:lpstr>
      <vt:lpstr>Arial Narrow</vt:lpstr>
      <vt:lpstr>Arial Rounded MT Bold</vt:lpstr>
      <vt:lpstr>Bradley Hand ITC</vt:lpstr>
      <vt:lpstr>Calibri</vt:lpstr>
      <vt:lpstr>Kristen ITC</vt:lpstr>
      <vt:lpstr>Office Theme</vt:lpstr>
      <vt:lpstr>Evidence, Data, and Conclusions</vt:lpstr>
      <vt:lpstr>Experiment vs Investigation</vt:lpstr>
      <vt:lpstr>Variables</vt:lpstr>
      <vt:lpstr>Hypotheses</vt:lpstr>
      <vt:lpstr>Replication vs Repetition</vt:lpstr>
      <vt:lpstr>Comparing Investigations</vt:lpstr>
      <vt:lpstr>Methods of Science</vt:lpstr>
      <vt:lpstr>Using Models</vt:lpstr>
      <vt:lpstr>Using Technology</vt:lpstr>
      <vt:lpstr>Scientific Knowledge</vt:lpstr>
      <vt:lpstr>Explanations based on Evidence</vt:lpstr>
      <vt:lpstr>Theories vs Laws</vt:lpstr>
      <vt:lpstr>Modifying Theories</vt:lpstr>
      <vt:lpstr>Comparing Objects in Space</vt:lpstr>
      <vt:lpstr>Distances in Space</vt:lpstr>
      <vt:lpstr>Our Universe</vt:lpstr>
      <vt:lpstr>Properties of Stars</vt:lpstr>
      <vt:lpstr>Properties of the Sun</vt:lpstr>
      <vt:lpstr>Role of Gravity</vt:lpstr>
      <vt:lpstr>Models of the Solar System</vt:lpstr>
      <vt:lpstr>Seasons and Moon Phases</vt:lpstr>
      <vt:lpstr>Eclipses</vt:lpstr>
      <vt:lpstr>Tides</vt:lpstr>
      <vt:lpstr>Rock Cycle</vt:lpstr>
      <vt:lpstr>Weathering, Erosion, Deposition</vt:lpstr>
      <vt:lpstr>Landforms</vt:lpstr>
      <vt:lpstr>Human Impact</vt:lpstr>
      <vt:lpstr>Geologic Time</vt:lpstr>
      <vt:lpstr>Measuring Age of Earth</vt:lpstr>
      <vt:lpstr>Plate Tectonics</vt:lpstr>
      <vt:lpstr>Layers of the Earth</vt:lpstr>
      <vt:lpstr>Spheres</vt:lpstr>
      <vt:lpstr>Weather Patterns</vt:lpstr>
      <vt:lpstr>Weather vs Climate</vt:lpstr>
      <vt:lpstr>Atmosphere</vt:lpstr>
      <vt:lpstr>Sun Heating Earth</vt:lpstr>
      <vt:lpstr>Radiation, Conduction, Convection</vt:lpstr>
      <vt:lpstr>Physical Properties</vt:lpstr>
      <vt:lpstr>Density</vt:lpstr>
      <vt:lpstr>Atoms and Elements</vt:lpstr>
      <vt:lpstr>Elements and Compounds</vt:lpstr>
      <vt:lpstr>Pure Substances vs Mixtures</vt:lpstr>
      <vt:lpstr>Solutions</vt:lpstr>
      <vt:lpstr>Motion of Particles</vt:lpstr>
      <vt:lpstr>Periodic Table</vt:lpstr>
      <vt:lpstr>Acids, Bases, and Salts</vt:lpstr>
      <vt:lpstr>Physical vs Chemical Changes</vt:lpstr>
      <vt:lpstr>Conservation of Mass</vt:lpstr>
      <vt:lpstr>Temperature and Chemical Changes</vt:lpstr>
      <vt:lpstr>Sun’s Radiation</vt:lpstr>
      <vt:lpstr>Electromagnetic Spectrum</vt:lpstr>
      <vt:lpstr>Speed of Waves</vt:lpstr>
      <vt:lpstr>Reflect, Refract, Absorb</vt:lpstr>
      <vt:lpstr>Transformation of Energy</vt:lpstr>
      <vt:lpstr>Potential vs Kinetic Energy</vt:lpstr>
      <vt:lpstr>Law of Conservation of Energy</vt:lpstr>
      <vt:lpstr>Heat Flow</vt:lpstr>
      <vt:lpstr>                               Types of Forces</vt:lpstr>
      <vt:lpstr>Distance, Mass, and Gravity</vt:lpstr>
      <vt:lpstr>Weight vs Mass</vt:lpstr>
      <vt:lpstr>Unbalanced Forces</vt:lpstr>
      <vt:lpstr>Distance vs Time</vt:lpstr>
      <vt:lpstr>Hierarchy</vt:lpstr>
      <vt:lpstr>Cell Theory</vt:lpstr>
      <vt:lpstr>Homeostasis</vt:lpstr>
      <vt:lpstr>Parts of a Cell</vt:lpstr>
      <vt:lpstr>Human Body Systems</vt:lpstr>
      <vt:lpstr>Infectious Agents</vt:lpstr>
      <vt:lpstr>Classification of Life</vt:lpstr>
      <vt:lpstr>Fossil Evidence</vt:lpstr>
      <vt:lpstr>Adaptation or Extinction</vt:lpstr>
      <vt:lpstr>DNA</vt:lpstr>
      <vt:lpstr>Punnett Squares</vt:lpstr>
      <vt:lpstr>Mitosis vs. Meiosis</vt:lpstr>
      <vt:lpstr>Mitosis and Meiosis</vt:lpstr>
      <vt:lpstr>Relationships between Organisms</vt:lpstr>
      <vt:lpstr>Producers, Consumers, and Decomposers</vt:lpstr>
      <vt:lpstr>Limiting Factors</vt:lpstr>
      <vt:lpstr>Conservation of Mass and Energy</vt:lpstr>
      <vt:lpstr>Photosynthesis and Respiration</vt:lpstr>
      <vt:lpstr>Carbon Cycle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8th grade Science  FCAT 2.0 Review</dc:title>
  <dc:creator>halletra</dc:creator>
  <cp:lastModifiedBy>Amy</cp:lastModifiedBy>
  <cp:revision>247</cp:revision>
  <cp:lastPrinted>2013-04-09T23:00:29Z</cp:lastPrinted>
  <dcterms:created xsi:type="dcterms:W3CDTF">2012-02-06T20:27:58Z</dcterms:created>
  <dcterms:modified xsi:type="dcterms:W3CDTF">2015-04-03T21:33:37Z</dcterms:modified>
</cp:coreProperties>
</file>